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1338" r:id="rId2"/>
    <p:sldId id="1341" r:id="rId3"/>
    <p:sldId id="1342" r:id="rId4"/>
    <p:sldId id="1343" r:id="rId5"/>
    <p:sldId id="1344" r:id="rId6"/>
    <p:sldId id="1345" r:id="rId7"/>
    <p:sldId id="1346" r:id="rId8"/>
    <p:sldId id="1347" r:id="rId9"/>
    <p:sldId id="1348" r:id="rId10"/>
    <p:sldId id="1349" r:id="rId11"/>
    <p:sldId id="1350" r:id="rId12"/>
    <p:sldId id="1351" r:id="rId13"/>
    <p:sldId id="1352" r:id="rId14"/>
    <p:sldId id="1353" r:id="rId15"/>
    <p:sldId id="1354" r:id="rId16"/>
    <p:sldId id="1355" r:id="rId17"/>
    <p:sldId id="1356" r:id="rId18"/>
    <p:sldId id="1357" r:id="rId19"/>
    <p:sldId id="1358" r:id="rId20"/>
    <p:sldId id="1359" r:id="rId21"/>
    <p:sldId id="1360" r:id="rId22"/>
    <p:sldId id="1361" r:id="rId23"/>
    <p:sldId id="1362" r:id="rId24"/>
    <p:sldId id="1363" r:id="rId25"/>
    <p:sldId id="1364" r:id="rId26"/>
    <p:sldId id="1365" r:id="rId27"/>
    <p:sldId id="1366" r:id="rId28"/>
    <p:sldId id="1367" r:id="rId29"/>
    <p:sldId id="1368" r:id="rId30"/>
    <p:sldId id="1369" r:id="rId31"/>
    <p:sldId id="1370" r:id="rId32"/>
    <p:sldId id="1371" r:id="rId33"/>
    <p:sldId id="1372" r:id="rId34"/>
    <p:sldId id="1373" r:id="rId35"/>
    <p:sldId id="1374" r:id="rId36"/>
    <p:sldId id="1375" r:id="rId37"/>
    <p:sldId id="1376" r:id="rId38"/>
    <p:sldId id="1377" r:id="rId39"/>
    <p:sldId id="1378" r:id="rId40"/>
    <p:sldId id="1379" r:id="rId41"/>
    <p:sldId id="1380" r:id="rId42"/>
    <p:sldId id="1381" r:id="rId43"/>
    <p:sldId id="1382" r:id="rId44"/>
    <p:sldId id="1383" r:id="rId45"/>
    <p:sldId id="1384" r:id="rId46"/>
    <p:sldId id="1385" r:id="rId47"/>
    <p:sldId id="1386" r:id="rId48"/>
    <p:sldId id="1387" r:id="rId4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64FF9B-CF17-E580-EF0E-03CF6A7B25B4}" name="柴山　悦哉" initials="柴山　悦哉" userId="S::8986925994@utac.u-tokyo.ac.jp::f982c00d-0fc2-48ca-bd84-6ed4a7ed6f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柴山　悦哉" initials="柴山　悦哉" lastIdx="1" clrIdx="0">
    <p:extLst>
      <p:ext uri="{19B8F6BF-5375-455C-9EA6-DF929625EA0E}">
        <p15:presenceInfo xmlns:p15="http://schemas.microsoft.com/office/powerpoint/2012/main" userId="S::8986925994@utac.u-tokyo.ac.jp::f982c00d-0fc2-48ca-bd84-6ed4a7ed6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46" autoAdjust="0"/>
    <p:restoredTop sz="94694" autoAdjust="0"/>
  </p:normalViewPr>
  <p:slideViewPr>
    <p:cSldViewPr>
      <p:cViewPr varScale="1">
        <p:scale>
          <a:sx n="121" d="100"/>
          <a:sy n="121" d="100"/>
        </p:scale>
        <p:origin x="1704" y="176"/>
      </p:cViewPr>
      <p:guideLst>
        <p:guide orient="horz" pos="2160"/>
        <p:guide pos="2880"/>
      </p:guideLst>
    </p:cSldViewPr>
  </p:slideViewPr>
  <p:outlineViewPr>
    <p:cViewPr>
      <p:scale>
        <a:sx n="33" d="100"/>
        <a:sy n="33" d="100"/>
      </p:scale>
      <p:origin x="0" y="-3544"/>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8/10/relationships/authors" Target="authors.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a:t>コミュニケーション機能を用いたコースの割合</a:t>
            </a:r>
          </a:p>
        </c:rich>
      </c:tx>
      <c:layout>
        <c:manualLayout>
          <c:xMode val="edge"/>
          <c:yMode val="edge"/>
          <c:x val="0.1909469181036004"/>
          <c:y val="6.2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bar"/>
        <c:grouping val="clustered"/>
        <c:varyColors val="0"/>
        <c:ser>
          <c:idx val="0"/>
          <c:order val="0"/>
          <c:tx>
            <c:strRef>
              <c:f>Sheet1!$B$1</c:f>
              <c:strCache>
                <c:ptCount val="1"/>
                <c:pt idx="0">
                  <c:v>2021(通年)</c:v>
                </c:pt>
              </c:strCache>
            </c:strRef>
          </c:tx>
          <c:spPr>
            <a:solidFill>
              <a:schemeClr val="accent6">
                <a:lumMod val="60000"/>
                <a:lumOff val="40000"/>
              </a:schemeClr>
            </a:solidFill>
            <a:ln>
              <a:noFill/>
            </a:ln>
            <a:effectLst/>
          </c:spPr>
          <c:invertIfNegative val="0"/>
          <c:cat>
            <c:strRef>
              <c:f>Sheet1!$A$2:$A$4</c:f>
              <c:strCache>
                <c:ptCount val="3"/>
                <c:pt idx="0">
                  <c:v>メッセージ</c:v>
                </c:pt>
                <c:pt idx="1">
                  <c:v>掲示板</c:v>
                </c:pt>
                <c:pt idx="2">
                  <c:v>お知らせ</c:v>
                </c:pt>
              </c:strCache>
            </c:strRef>
          </c:cat>
          <c:val>
            <c:numRef>
              <c:f>Sheet1!$B$2:$B$4</c:f>
              <c:numCache>
                <c:formatCode>0.00%</c:formatCode>
                <c:ptCount val="3"/>
                <c:pt idx="0">
                  <c:v>0.14879999999999999</c:v>
                </c:pt>
                <c:pt idx="1">
                  <c:v>0.1404</c:v>
                </c:pt>
                <c:pt idx="2">
                  <c:v>0.76739999999999997</c:v>
                </c:pt>
              </c:numCache>
            </c:numRef>
          </c:val>
          <c:extLst>
            <c:ext xmlns:c16="http://schemas.microsoft.com/office/drawing/2014/chart" uri="{C3380CC4-5D6E-409C-BE32-E72D297353CC}">
              <c16:uniqueId val="{00000000-B7B3-C94A-B1C6-BDB79B881701}"/>
            </c:ext>
          </c:extLst>
        </c:ser>
        <c:ser>
          <c:idx val="1"/>
          <c:order val="1"/>
          <c:tx>
            <c:strRef>
              <c:f>Sheet1!$C$1</c:f>
              <c:strCache>
                <c:ptCount val="1"/>
                <c:pt idx="0">
                  <c:v>2022(7月まで)</c:v>
                </c:pt>
              </c:strCache>
            </c:strRef>
          </c:tx>
          <c:spPr>
            <a:solidFill>
              <a:schemeClr val="accent5">
                <a:tint val="100000"/>
              </a:schemeClr>
            </a:solidFill>
            <a:ln>
              <a:noFill/>
            </a:ln>
            <a:effectLst/>
          </c:spPr>
          <c:invertIfNegative val="0"/>
          <c:cat>
            <c:strRef>
              <c:f>Sheet1!$A$2:$A$4</c:f>
              <c:strCache>
                <c:ptCount val="3"/>
                <c:pt idx="0">
                  <c:v>メッセージ</c:v>
                </c:pt>
                <c:pt idx="1">
                  <c:v>掲示板</c:v>
                </c:pt>
                <c:pt idx="2">
                  <c:v>お知らせ</c:v>
                </c:pt>
              </c:strCache>
            </c:strRef>
          </c:cat>
          <c:val>
            <c:numRef>
              <c:f>Sheet1!$C$2:$C$4</c:f>
              <c:numCache>
                <c:formatCode>0.00%</c:formatCode>
                <c:ptCount val="3"/>
                <c:pt idx="0">
                  <c:v>0.46960000000000002</c:v>
                </c:pt>
                <c:pt idx="1">
                  <c:v>0.13350000000000001</c:v>
                </c:pt>
                <c:pt idx="2">
                  <c:v>0.76229999999999998</c:v>
                </c:pt>
              </c:numCache>
            </c:numRef>
          </c:val>
          <c:extLst>
            <c:ext xmlns:c16="http://schemas.microsoft.com/office/drawing/2014/chart" uri="{C3380CC4-5D6E-409C-BE32-E72D297353CC}">
              <c16:uniqueId val="{00000001-B7B3-C94A-B1C6-BDB79B881701}"/>
            </c:ext>
          </c:extLst>
        </c:ser>
        <c:dLbls>
          <c:showLegendKey val="0"/>
          <c:showVal val="0"/>
          <c:showCatName val="0"/>
          <c:showSerName val="0"/>
          <c:showPercent val="0"/>
          <c:showBubbleSize val="0"/>
        </c:dLbls>
        <c:gapWidth val="182"/>
        <c:axId val="1601668608"/>
        <c:axId val="1221139183"/>
      </c:barChart>
      <c:catAx>
        <c:axId val="1601668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221139183"/>
        <c:crosses val="autoZero"/>
        <c:auto val="1"/>
        <c:lblAlgn val="ctr"/>
        <c:lblOffset val="100"/>
        <c:noMultiLvlLbl val="0"/>
      </c:catAx>
      <c:valAx>
        <c:axId val="1221139183"/>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601668608"/>
        <c:crosses val="autoZero"/>
        <c:crossBetween val="between"/>
      </c:valAx>
      <c:spPr>
        <a:noFill/>
        <a:ln>
          <a:noFill/>
        </a:ln>
        <a:effectLst/>
      </c:spPr>
    </c:plotArea>
    <c:legend>
      <c:legendPos val="b"/>
      <c:layout>
        <c:manualLayout>
          <c:xMode val="edge"/>
          <c:yMode val="edge"/>
          <c:x val="0.69887566176059945"/>
          <c:y val="0.63157923228346458"/>
          <c:w val="0.28067912293369895"/>
          <c:h val="0.1799136318897638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2022/9/6</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18</a:t>
            </a:fld>
            <a:endParaRPr kumimoji="1" lang="ja-JP" altLang="en-US"/>
          </a:p>
        </p:txBody>
      </p:sp>
    </p:spTree>
    <p:extLst>
      <p:ext uri="{BB962C8B-B14F-4D97-AF65-F5344CB8AC3E}">
        <p14:creationId xmlns:p14="http://schemas.microsoft.com/office/powerpoint/2010/main" val="4257185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dirty="0"/>
              <a:t>2022/9/14</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dirty="0"/>
              <a:t>2022</a:t>
            </a:r>
            <a:r>
              <a:rPr kumimoji="1" lang="ja-JP" altLang="en-US"/>
              <a:t>年</a:t>
            </a:r>
            <a:r>
              <a:rPr kumimoji="1" lang="en-US" altLang="ja-JP" dirty="0"/>
              <a:t>A</a:t>
            </a:r>
            <a:r>
              <a:rPr kumimoji="1" lang="ja-JP" altLang="en-US"/>
              <a:t>セメスター説明会</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hasCustomPrompt="1"/>
          </p:nvPr>
        </p:nvSpPr>
        <p:spPr/>
        <p:txBody>
          <a:bodyPr/>
          <a:lstStyle>
            <a:lvl1pPr>
              <a:defRPr sz="2800"/>
            </a:lvl1pPr>
            <a:lvl2pPr>
              <a:defRPr sz="2400"/>
            </a:lvl2pPr>
          </a:lstStyle>
          <a:p>
            <a:pPr lvl="0" eaLnBrk="1" latinLnBrk="0" hangingPunct="1"/>
            <a:r>
              <a:rPr lang="ja-JP" altLang="en-US"/>
              <a:t>マスタ テキストの書式設定</a:t>
            </a:r>
          </a:p>
          <a:p>
            <a:pPr lvl="1" eaLnBrk="1" latinLnBrk="0" hangingPunct="1"/>
            <a:r>
              <a:rPr lang="ja-JP" altLang="en-US"/>
              <a:t>第 </a:t>
            </a:r>
            <a:r>
              <a:rPr lang="en-US" altLang="ja-JP" dirty="0"/>
              <a:t>2 </a:t>
            </a:r>
            <a:r>
              <a:rPr lang="ja-JP" altLang="en-US"/>
              <a:t>レベル</a:t>
            </a:r>
          </a:p>
          <a:p>
            <a:pPr lvl="2" eaLnBrk="1" latinLnBrk="0" hangingPunct="1"/>
            <a:r>
              <a:rPr lang="ja-JP" altLang="en-US"/>
              <a:t>第 </a:t>
            </a:r>
            <a:r>
              <a:rPr lang="en-US" altLang="ja-JP" dirty="0"/>
              <a:t>3 </a:t>
            </a:r>
            <a:r>
              <a:rPr lang="ja-JP" altLang="en-US"/>
              <a:t>レベル</a:t>
            </a:r>
          </a:p>
          <a:p>
            <a:pPr lvl="3" eaLnBrk="1" latinLnBrk="0" hangingPunct="1"/>
            <a:r>
              <a:rPr lang="ja-JP" altLang="en-US"/>
              <a:t>第 </a:t>
            </a:r>
            <a:r>
              <a:rPr lang="en-US" altLang="ja-JP" dirty="0"/>
              <a:t>4 </a:t>
            </a:r>
            <a:r>
              <a:rPr lang="ja-JP" altLang="en-US"/>
              <a:t>レベル</a:t>
            </a:r>
          </a:p>
          <a:p>
            <a:pPr lvl="4" eaLnBrk="1" latinLnBrk="0" hangingPunct="1"/>
            <a:r>
              <a:rPr lang="ja-JP" altLang="en-US"/>
              <a:t>第 </a:t>
            </a:r>
            <a:r>
              <a:rPr lang="en-US" altLang="ja-JP" dirty="0"/>
              <a:t>5 </a:t>
            </a:r>
            <a:r>
              <a:rPr lang="ja-JP" altLang="en-US"/>
              <a:t>レベル</a:t>
            </a:r>
            <a:endParaRPr kumimoji="0" lang="en-US" dirty="0"/>
          </a:p>
        </p:txBody>
      </p:sp>
      <p:sp>
        <p:nvSpPr>
          <p:cNvPr id="4" name="日付プレースホルダ 3"/>
          <p:cNvSpPr>
            <a:spLocks noGrp="1"/>
          </p:cNvSpPr>
          <p:nvPr>
            <p:ph type="dt" sz="half" idx="10"/>
          </p:nvPr>
        </p:nvSpPr>
        <p:spPr/>
        <p:txBody>
          <a:bodyPr/>
          <a:lstStyle/>
          <a:p>
            <a:r>
              <a:rPr kumimoji="1" lang="en-US" altLang="ja-JP" dirty="0"/>
              <a:t>2022/9/14</a:t>
            </a:r>
          </a:p>
        </p:txBody>
      </p:sp>
      <p:sp>
        <p:nvSpPr>
          <p:cNvPr id="5" name="フッター プレースホルダ 4"/>
          <p:cNvSpPr>
            <a:spLocks noGrp="1"/>
          </p:cNvSpPr>
          <p:nvPr>
            <p:ph type="ftr" sz="quarter" idx="11"/>
          </p:nvPr>
        </p:nvSpPr>
        <p:spPr/>
        <p:txBody>
          <a:bodyPr/>
          <a:lstStyle/>
          <a:p>
            <a:r>
              <a:rPr kumimoji="1" lang="en-US" altLang="ja-JP" dirty="0"/>
              <a:t>2022</a:t>
            </a:r>
            <a:r>
              <a:rPr kumimoji="1" lang="ja-JP" altLang="en-US"/>
              <a:t>年</a:t>
            </a:r>
            <a:r>
              <a:rPr kumimoji="1" lang="en-US" altLang="ja-JP" dirty="0"/>
              <a:t>A</a:t>
            </a:r>
            <a:r>
              <a:rPr kumimoji="1" lang="ja-JP" altLang="en-US"/>
              <a:t>セメスター説明会</a:t>
            </a:r>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dirty="0"/>
          </a:p>
        </p:txBody>
      </p:sp>
      <p:sp>
        <p:nvSpPr>
          <p:cNvPr id="3" name="テキスト プレースホルダ 2"/>
          <p:cNvSpPr>
            <a:spLocks noGrp="1"/>
          </p:cNvSpPr>
          <p:nvPr>
            <p:ph type="body" idx="1" hasCustomPrompt="1"/>
          </p:nvPr>
        </p:nvSpPr>
        <p:spPr>
          <a:xfrm>
            <a:off x="722313" y="1928802"/>
            <a:ext cx="7772400" cy="2692412"/>
          </a:xfrm>
        </p:spPr>
        <p:txBody>
          <a:bodyPr anchor="b">
            <a:normAutofit/>
          </a:bodyPr>
          <a:lstStyle>
            <a:lvl1pPr marL="0" indent="0">
              <a:buNone/>
              <a:defRPr sz="48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2020/9/11</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2020/9/11</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2020/9/11</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a:solidFill>
                  <a:schemeClr val="tx2"/>
                </a:solidFill>
              </a:defRPr>
            </a:lvl1pPr>
          </a:lstStyle>
          <a:p>
            <a:r>
              <a:rPr kumimoji="1" lang="en-US" altLang="ja-JP" dirty="0"/>
              <a:t>2022/9/14</a:t>
            </a:r>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baseline="0">
                <a:solidFill>
                  <a:schemeClr val="tx2"/>
                </a:solidFill>
              </a:defRPr>
            </a:lvl1pPr>
          </a:lstStyle>
          <a:p>
            <a:r>
              <a:rPr kumimoji="1" lang="en-US" altLang="ja-JP" dirty="0"/>
              <a:t>2022</a:t>
            </a:r>
            <a:r>
              <a:rPr kumimoji="1" lang="ja-JP" altLang="en-US"/>
              <a:t>年</a:t>
            </a:r>
            <a:r>
              <a:rPr kumimoji="1" lang="en-US" altLang="ja-JP" dirty="0"/>
              <a:t>A</a:t>
            </a:r>
            <a:r>
              <a:rPr kumimoji="1" lang="ja-JP" altLang="en-US"/>
              <a:t>セメスター説明会</a:t>
            </a:r>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utas.adm.u-tokyo.ac.jp/"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u-tokyo-ac-jp.zoom.us/profil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utelecon.adm.u-tokyo.ac.jp/faculty_members/zoom_access_contro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hyperlink" Target="https://utelecon.adm.u-tokyo.ac.jp/zoom/" TargetMode="External"/><Relationship Id="rId2" Type="http://schemas.openxmlformats.org/officeDocument/2006/relationships/hyperlink" Target="https://zoom.us/"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8" Type="http://schemas.openxmlformats.org/officeDocument/2006/relationships/hyperlink" Target="https://mail.google.com/a/g.ecc.u-tokyo.ac.jp" TargetMode="External"/><Relationship Id="rId3" Type="http://schemas.openxmlformats.org/officeDocument/2006/relationships/hyperlink" Target="https://utacm.adm.u-tokyo.ac.jp/webmtn/LoginServlet" TargetMode="External"/><Relationship Id="rId7" Type="http://schemas.openxmlformats.org/officeDocument/2006/relationships/hyperlink" Target="https://www.office.com/" TargetMode="External"/><Relationship Id="rId2" Type="http://schemas.openxmlformats.org/officeDocument/2006/relationships/hyperlink" Target="https://utelecon.adm.u-tokyo.ac.jp/itc_lms" TargetMode="External"/><Relationship Id="rId1" Type="http://schemas.openxmlformats.org/officeDocument/2006/relationships/slideLayout" Target="../slideLayouts/slideLayout2.xml"/><Relationship Id="rId6" Type="http://schemas.openxmlformats.org/officeDocument/2006/relationships/hyperlink" Target="https://utelecon.webex.com/" TargetMode="External"/><Relationship Id="rId5" Type="http://schemas.openxmlformats.org/officeDocument/2006/relationships/hyperlink" Target="https://itc-lms.ecc.u-tokyo.ac.jp/" TargetMode="External"/><Relationship Id="rId4" Type="http://schemas.openxmlformats.org/officeDocument/2006/relationships/hyperlink" Target="https://utas.adm.u-tokyo.ac.jp/" TargetMode="External"/><Relationship Id="rId9" Type="http://schemas.openxmlformats.org/officeDocument/2006/relationships/hyperlink" Target="https://u-tokyo-ac-jp.zoom.us/profil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itc-lms.ecc.u-tokyo.ac.jp/login"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utelecon.adm.u-tokyo.ac.jp/faculty_members/url"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utelecon.adm.u-tokyo.ac.j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10" Type="http://schemas.openxmlformats.org/officeDocument/2006/relationships/image" Target="../media/image7.png"/><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1ACD86-40D9-5845-2294-0672452625B4}"/>
              </a:ext>
            </a:extLst>
          </p:cNvPr>
          <p:cNvSpPr>
            <a:spLocks noGrp="1"/>
          </p:cNvSpPr>
          <p:nvPr>
            <p:ph type="ctrTitle"/>
          </p:nvPr>
        </p:nvSpPr>
        <p:spPr>
          <a:xfrm>
            <a:off x="285720" y="2500306"/>
            <a:ext cx="7022584" cy="1512888"/>
          </a:xfrm>
        </p:spPr>
        <p:txBody>
          <a:bodyPr/>
          <a:lstStyle/>
          <a:p>
            <a:r>
              <a:rPr lang="ja-JP" altLang="en-US"/>
              <a:t>授業における情報システム利用の基礎</a:t>
            </a:r>
            <a:endParaRPr kumimoji="1" lang="ja-JP" altLang="en-US"/>
          </a:p>
        </p:txBody>
      </p:sp>
      <p:sp>
        <p:nvSpPr>
          <p:cNvPr id="3" name="字幕 2">
            <a:extLst>
              <a:ext uri="{FF2B5EF4-FFF2-40B4-BE49-F238E27FC236}">
                <a16:creationId xmlns:a16="http://schemas.microsoft.com/office/drawing/2014/main" id="{7148D56D-74AC-BA9D-CFA0-3967ECC53FFC}"/>
              </a:ext>
            </a:extLst>
          </p:cNvPr>
          <p:cNvSpPr>
            <a:spLocks noGrp="1"/>
          </p:cNvSpPr>
          <p:nvPr>
            <p:ph type="subTitle" idx="1"/>
          </p:nvPr>
        </p:nvSpPr>
        <p:spPr/>
        <p:txBody>
          <a:bodyPr/>
          <a:lstStyle/>
          <a:p>
            <a:r>
              <a:rPr lang="ja-JP" altLang="en-US"/>
              <a:t>情報基盤センター 柴山悦哉</a:t>
            </a:r>
          </a:p>
        </p:txBody>
      </p:sp>
      <p:sp>
        <p:nvSpPr>
          <p:cNvPr id="4" name="日付プレースホルダー 3">
            <a:extLst>
              <a:ext uri="{FF2B5EF4-FFF2-40B4-BE49-F238E27FC236}">
                <a16:creationId xmlns:a16="http://schemas.microsoft.com/office/drawing/2014/main" id="{174549D1-80BD-754F-D019-DAB6D368718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77620340-DEF5-CF0B-F490-9860DB7FD75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endParaRPr kumimoji="1" lang="ja-JP" altLang="en-US" dirty="0"/>
          </a:p>
        </p:txBody>
      </p:sp>
      <p:sp>
        <p:nvSpPr>
          <p:cNvPr id="6" name="スライド番号プレースホルダー 5">
            <a:extLst>
              <a:ext uri="{FF2B5EF4-FFF2-40B4-BE49-F238E27FC236}">
                <a16:creationId xmlns:a16="http://schemas.microsoft.com/office/drawing/2014/main" id="{5FAC209F-A98C-AB41-5E77-9054D821722D}"/>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extLst>
      <p:ext uri="{BB962C8B-B14F-4D97-AF65-F5344CB8AC3E}">
        <p14:creationId xmlns:p14="http://schemas.microsoft.com/office/powerpoint/2010/main" val="190267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08F7D-5BCD-F10D-BF4B-19894850D65F}"/>
              </a:ext>
            </a:extLst>
          </p:cNvPr>
          <p:cNvSpPr>
            <a:spLocks noGrp="1"/>
          </p:cNvSpPr>
          <p:nvPr>
            <p:ph type="title"/>
          </p:nvPr>
        </p:nvSpPr>
        <p:spPr/>
        <p:txBody>
          <a:bodyPr/>
          <a:lstStyle/>
          <a:p>
            <a:r>
              <a:rPr lang="ja-JP" altLang="en-US"/>
              <a:t>ユーザ名について</a:t>
            </a:r>
            <a:endParaRPr kumimoji="1" lang="ja-JP" altLang="en-US"/>
          </a:p>
        </p:txBody>
      </p:sp>
      <p:sp>
        <p:nvSpPr>
          <p:cNvPr id="3" name="コンテンツ プレースホルダー 2">
            <a:extLst>
              <a:ext uri="{FF2B5EF4-FFF2-40B4-BE49-F238E27FC236}">
                <a16:creationId xmlns:a16="http://schemas.microsoft.com/office/drawing/2014/main" id="{29398067-A90D-5250-0A7C-9AA110A377AD}"/>
              </a:ext>
            </a:extLst>
          </p:cNvPr>
          <p:cNvSpPr>
            <a:spLocks noGrp="1"/>
          </p:cNvSpPr>
          <p:nvPr>
            <p:ph idx="1"/>
          </p:nvPr>
        </p:nvSpPr>
        <p:spPr/>
        <p:txBody>
          <a:bodyPr/>
          <a:lstStyle/>
          <a:p>
            <a:r>
              <a:rPr lang="ja-JP" altLang="en-US"/>
              <a:t>実は，正式には</a:t>
            </a:r>
            <a:r>
              <a:rPr lang="en-US" altLang="ja-JP" dirty="0"/>
              <a:t> </a:t>
            </a:r>
            <a:r>
              <a:rPr lang="ja-JP" altLang="en-US" u="sng">
                <a:solidFill>
                  <a:srgbClr val="00B050"/>
                </a:solidFill>
              </a:rPr>
              <a:t>数字</a:t>
            </a:r>
            <a:r>
              <a:rPr lang="en-US" altLang="ja-JP" u="sng" dirty="0">
                <a:solidFill>
                  <a:srgbClr val="00B050"/>
                </a:solidFill>
              </a:rPr>
              <a:t>10</a:t>
            </a:r>
            <a:r>
              <a:rPr lang="ja-JP" altLang="en-US" u="sng">
                <a:solidFill>
                  <a:srgbClr val="00B050"/>
                </a:solidFill>
              </a:rPr>
              <a:t>桁</a:t>
            </a:r>
            <a:r>
              <a:rPr lang="en-US" altLang="ja-JP" u="sng" dirty="0">
                <a:solidFill>
                  <a:srgbClr val="00B050"/>
                </a:solidFill>
              </a:rPr>
              <a:t>@</a:t>
            </a:r>
            <a:r>
              <a:rPr lang="en-US" altLang="ja-JP" u="sng" dirty="0" err="1">
                <a:solidFill>
                  <a:srgbClr val="00B050"/>
                </a:solidFill>
              </a:rPr>
              <a:t>utac.u-tokyo.ac.jp</a:t>
            </a:r>
            <a:endParaRPr lang="en-US" altLang="ja-JP" u="sng" dirty="0">
              <a:solidFill>
                <a:srgbClr val="00B050"/>
              </a:solidFill>
            </a:endParaRPr>
          </a:p>
          <a:p>
            <a:pPr lvl="1"/>
            <a:r>
              <a:rPr lang="ja-JP" altLang="en-US"/>
              <a:t>東大内では数字</a:t>
            </a:r>
            <a:r>
              <a:rPr lang="en-US" altLang="ja-JP" dirty="0"/>
              <a:t>10</a:t>
            </a:r>
            <a:r>
              <a:rPr lang="ja-JP" altLang="en-US"/>
              <a:t>桁でユーザを一意に識別できます</a:t>
            </a:r>
            <a:endParaRPr lang="en-US" altLang="ja-JP" dirty="0"/>
          </a:p>
          <a:p>
            <a:pPr lvl="1"/>
            <a:r>
              <a:rPr lang="ja-JP" altLang="en-US"/>
              <a:t>しかし，全世界を対象とした</a:t>
            </a:r>
            <a:r>
              <a:rPr lang="en-US" altLang="ja-JP" dirty="0"/>
              <a:t> Microsoft </a:t>
            </a:r>
            <a:r>
              <a:rPr lang="ja-JP" altLang="en-US"/>
              <a:t>や</a:t>
            </a:r>
            <a:r>
              <a:rPr lang="en-US" altLang="ja-JP" dirty="0"/>
              <a:t> Zoom </a:t>
            </a:r>
            <a:r>
              <a:rPr lang="ja-JP" altLang="en-US"/>
              <a:t>のサービスを使うときには，数字</a:t>
            </a:r>
            <a:r>
              <a:rPr lang="en-US" altLang="ja-JP" dirty="0"/>
              <a:t>10</a:t>
            </a:r>
            <a:r>
              <a:rPr lang="ja-JP" altLang="en-US"/>
              <a:t>桁だけでは不十分です</a:t>
            </a:r>
            <a:r>
              <a:rPr lang="en-US" altLang="ja-JP" dirty="0"/>
              <a:t> </a:t>
            </a:r>
            <a:endParaRPr lang="ja-JP" altLang="en-US"/>
          </a:p>
        </p:txBody>
      </p:sp>
      <p:sp>
        <p:nvSpPr>
          <p:cNvPr id="4" name="日付プレースホルダー 3">
            <a:extLst>
              <a:ext uri="{FF2B5EF4-FFF2-40B4-BE49-F238E27FC236}">
                <a16:creationId xmlns:a16="http://schemas.microsoft.com/office/drawing/2014/main" id="{FC23BBAB-CC3D-B936-44D6-4896C26885D2}"/>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318786BE-2563-40AE-1486-F0494B47B71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73A63B6-09CB-ACCA-F143-563B96FD536B}"/>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pic>
        <p:nvPicPr>
          <p:cNvPr id="7" name="図 6">
            <a:extLst>
              <a:ext uri="{FF2B5EF4-FFF2-40B4-BE49-F238E27FC236}">
                <a16:creationId xmlns:a16="http://schemas.microsoft.com/office/drawing/2014/main" id="{7C7E1902-25A6-3194-59E9-F0F82FB28D28}"/>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EBF70850-BFDF-ED09-80A3-3071CDE5B4B3}"/>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721513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E88672-D11F-61A3-A8E2-E451C6F5BF14}"/>
              </a:ext>
            </a:extLst>
          </p:cNvPr>
          <p:cNvSpPr>
            <a:spLocks noGrp="1"/>
          </p:cNvSpPr>
          <p:nvPr>
            <p:ph type="title"/>
          </p:nvPr>
        </p:nvSpPr>
        <p:spPr/>
        <p:txBody>
          <a:bodyPr/>
          <a:lstStyle/>
          <a:p>
            <a:r>
              <a:rPr lang="ja-JP" altLang="en-US"/>
              <a:t>ユーザ名の罠</a:t>
            </a:r>
            <a:endParaRPr kumimoji="1" lang="ja-JP" altLang="en-US"/>
          </a:p>
        </p:txBody>
      </p:sp>
      <p:sp>
        <p:nvSpPr>
          <p:cNvPr id="3" name="コンテンツ プレースホルダー 2">
            <a:extLst>
              <a:ext uri="{FF2B5EF4-FFF2-40B4-BE49-F238E27FC236}">
                <a16:creationId xmlns:a16="http://schemas.microsoft.com/office/drawing/2014/main" id="{B2D9D7E9-80EF-8477-73C5-68EDDC0CED82}"/>
              </a:ext>
            </a:extLst>
          </p:cNvPr>
          <p:cNvSpPr>
            <a:spLocks noGrp="1"/>
          </p:cNvSpPr>
          <p:nvPr>
            <p:ph idx="1"/>
          </p:nvPr>
        </p:nvSpPr>
        <p:spPr/>
        <p:txBody>
          <a:bodyPr/>
          <a:lstStyle/>
          <a:p>
            <a:r>
              <a:rPr lang="ja-JP" altLang="en-US"/>
              <a:t>場所によって，指定すべきユーザ名が違います</a:t>
            </a:r>
          </a:p>
          <a:p>
            <a:endParaRPr kumimoji="1" lang="ja-JP" altLang="en-US"/>
          </a:p>
        </p:txBody>
      </p:sp>
      <p:sp>
        <p:nvSpPr>
          <p:cNvPr id="4" name="日付プレースホルダー 3">
            <a:extLst>
              <a:ext uri="{FF2B5EF4-FFF2-40B4-BE49-F238E27FC236}">
                <a16:creationId xmlns:a16="http://schemas.microsoft.com/office/drawing/2014/main" id="{1836CDDD-EDD2-C512-5FBA-378300498A8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14F79E38-F631-D606-F1B5-3EA7C0CA1BCB}"/>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E630C12-CEF9-B7D5-FAF6-A9FCA9E6625E}"/>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pic>
        <p:nvPicPr>
          <p:cNvPr id="7" name="図 6">
            <a:extLst>
              <a:ext uri="{FF2B5EF4-FFF2-40B4-BE49-F238E27FC236}">
                <a16:creationId xmlns:a16="http://schemas.microsoft.com/office/drawing/2014/main" id="{F4965F64-B1FF-276B-FA06-5F57E478E1C9}"/>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C413644E-3C23-BC4A-FC5A-C9B2EA2822BD}"/>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9" name="図 8">
            <a:extLst>
              <a:ext uri="{FF2B5EF4-FFF2-40B4-BE49-F238E27FC236}">
                <a16:creationId xmlns:a16="http://schemas.microsoft.com/office/drawing/2014/main" id="{553B684D-8AA0-3C70-B909-417DEDD5C1D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16016" y="3635261"/>
            <a:ext cx="4282803" cy="2602051"/>
          </a:xfrm>
          <a:prstGeom prst="rect">
            <a:avLst/>
          </a:prstGeom>
        </p:spPr>
      </p:pic>
      <p:sp>
        <p:nvSpPr>
          <p:cNvPr id="10" name="正方形/長方形 9">
            <a:extLst>
              <a:ext uri="{FF2B5EF4-FFF2-40B4-BE49-F238E27FC236}">
                <a16:creationId xmlns:a16="http://schemas.microsoft.com/office/drawing/2014/main" id="{3278BF9B-D95D-791E-639B-311DA08DDCE9}"/>
              </a:ext>
            </a:extLst>
          </p:cNvPr>
          <p:cNvSpPr/>
          <p:nvPr/>
        </p:nvSpPr>
        <p:spPr>
          <a:xfrm>
            <a:off x="323528" y="398299"/>
            <a:ext cx="928539" cy="1015598"/>
          </a:xfrm>
          <a:prstGeom prst="rect">
            <a:avLst/>
          </a:prstGeom>
        </p:spPr>
        <p:txBody>
          <a:bodyPr wrap="square">
            <a:spAutoFit/>
          </a:bodyPr>
          <a:lstStyle/>
          <a:p>
            <a:r>
              <a:rPr lang="ja-JP" altLang="en-US" sz="6000"/>
              <a:t>🙇‍♂️</a:t>
            </a:r>
          </a:p>
        </p:txBody>
      </p:sp>
      <p:sp>
        <p:nvSpPr>
          <p:cNvPr id="11" name="正方形/長方形 10">
            <a:extLst>
              <a:ext uri="{FF2B5EF4-FFF2-40B4-BE49-F238E27FC236}">
                <a16:creationId xmlns:a16="http://schemas.microsoft.com/office/drawing/2014/main" id="{2162C34C-77FC-8623-E5FD-1BCF3410BA55}"/>
              </a:ext>
            </a:extLst>
          </p:cNvPr>
          <p:cNvSpPr/>
          <p:nvPr/>
        </p:nvSpPr>
        <p:spPr>
          <a:xfrm>
            <a:off x="7596335" y="4547579"/>
            <a:ext cx="1077343" cy="14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吹き出し 11">
            <a:extLst>
              <a:ext uri="{FF2B5EF4-FFF2-40B4-BE49-F238E27FC236}">
                <a16:creationId xmlns:a16="http://schemas.microsoft.com/office/drawing/2014/main" id="{AC2FEC92-64F4-5082-FC49-8DB890116BBA}"/>
              </a:ext>
            </a:extLst>
          </p:cNvPr>
          <p:cNvSpPr/>
          <p:nvPr/>
        </p:nvSpPr>
        <p:spPr>
          <a:xfrm>
            <a:off x="6635887" y="2132856"/>
            <a:ext cx="1824545" cy="504056"/>
          </a:xfrm>
          <a:prstGeom prst="wedgeRoundRectCallout">
            <a:avLst>
              <a:gd name="adj1" fmla="val 44487"/>
              <a:gd name="adj2" fmla="val 4233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どちらでも可</a:t>
            </a:r>
            <a:endParaRPr lang="en-US" altLang="ja-JP" sz="2000" dirty="0"/>
          </a:p>
        </p:txBody>
      </p:sp>
      <p:pic>
        <p:nvPicPr>
          <p:cNvPr id="14" name="図 13">
            <a:extLst>
              <a:ext uri="{FF2B5EF4-FFF2-40B4-BE49-F238E27FC236}">
                <a16:creationId xmlns:a16="http://schemas.microsoft.com/office/drawing/2014/main" id="{9AEB5589-AA99-5EBD-5297-9F03CA61C4D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2622" y="2906113"/>
            <a:ext cx="3472036" cy="3462228"/>
          </a:xfrm>
          <a:prstGeom prst="rect">
            <a:avLst/>
          </a:prstGeom>
        </p:spPr>
      </p:pic>
      <p:sp>
        <p:nvSpPr>
          <p:cNvPr id="15" name="角丸四角形吹き出し 14">
            <a:extLst>
              <a:ext uri="{FF2B5EF4-FFF2-40B4-BE49-F238E27FC236}">
                <a16:creationId xmlns:a16="http://schemas.microsoft.com/office/drawing/2014/main" id="{2EF6EF14-3055-5472-48EF-DCE7AFF1C1B0}"/>
              </a:ext>
            </a:extLst>
          </p:cNvPr>
          <p:cNvSpPr/>
          <p:nvPr/>
        </p:nvSpPr>
        <p:spPr>
          <a:xfrm>
            <a:off x="997408" y="2036209"/>
            <a:ext cx="2038164" cy="697349"/>
          </a:xfrm>
          <a:prstGeom prst="wedgeRoundRectCallout">
            <a:avLst>
              <a:gd name="adj1" fmla="val 44022"/>
              <a:gd name="adj2" fmla="val 2636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桁のみ受け付ける</a:t>
            </a:r>
            <a:endParaRPr lang="en-US" altLang="ja-JP" sz="2000" dirty="0"/>
          </a:p>
        </p:txBody>
      </p:sp>
      <p:sp>
        <p:nvSpPr>
          <p:cNvPr id="17" name="正方形/長方形 16">
            <a:extLst>
              <a:ext uri="{FF2B5EF4-FFF2-40B4-BE49-F238E27FC236}">
                <a16:creationId xmlns:a16="http://schemas.microsoft.com/office/drawing/2014/main" id="{EE7F0E8D-F6B4-EF34-1A43-ACA9489A3E42}"/>
              </a:ext>
            </a:extLst>
          </p:cNvPr>
          <p:cNvSpPr/>
          <p:nvPr/>
        </p:nvSpPr>
        <p:spPr>
          <a:xfrm>
            <a:off x="1034631" y="4232554"/>
            <a:ext cx="2133599" cy="2045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2AEEBEC6-32AF-7CD0-92A5-1969B812F58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405758" y="1928104"/>
            <a:ext cx="2977432" cy="2304451"/>
          </a:xfrm>
          <a:prstGeom prst="rect">
            <a:avLst/>
          </a:prstGeom>
        </p:spPr>
      </p:pic>
      <p:sp>
        <p:nvSpPr>
          <p:cNvPr id="13" name="正方形/長方形 12">
            <a:extLst>
              <a:ext uri="{FF2B5EF4-FFF2-40B4-BE49-F238E27FC236}">
                <a16:creationId xmlns:a16="http://schemas.microsoft.com/office/drawing/2014/main" id="{D8B33454-8C97-3DA6-9559-47C501B8D03A}"/>
              </a:ext>
            </a:extLst>
          </p:cNvPr>
          <p:cNvSpPr/>
          <p:nvPr/>
        </p:nvSpPr>
        <p:spPr>
          <a:xfrm>
            <a:off x="3642934" y="2906113"/>
            <a:ext cx="2517074"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吹き出し 15">
            <a:extLst>
              <a:ext uri="{FF2B5EF4-FFF2-40B4-BE49-F238E27FC236}">
                <a16:creationId xmlns:a16="http://schemas.microsoft.com/office/drawing/2014/main" id="{F45DD6D1-F676-2829-9189-2727D8BC772C}"/>
              </a:ext>
            </a:extLst>
          </p:cNvPr>
          <p:cNvSpPr/>
          <p:nvPr/>
        </p:nvSpPr>
        <p:spPr>
          <a:xfrm>
            <a:off x="3035572" y="5328461"/>
            <a:ext cx="3517628" cy="852974"/>
          </a:xfrm>
          <a:prstGeom prst="wedgeRoundRectCallout">
            <a:avLst>
              <a:gd name="adj1" fmla="val -21783"/>
              <a:gd name="adj2" fmla="val -3049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a:t>
            </a:r>
            <a:r>
              <a:rPr lang="en-US" altLang="ja-JP" sz="2000" dirty="0"/>
              <a:t>@utac.u-tokyo.ac.jp</a:t>
            </a:r>
          </a:p>
          <a:p>
            <a:pPr algn="ctr"/>
            <a:r>
              <a:rPr lang="ja-JP" altLang="en-US" sz="2000"/>
              <a:t>のみ受け付ける</a:t>
            </a:r>
            <a:endParaRPr lang="en-US" altLang="ja-JP" sz="2000" dirty="0"/>
          </a:p>
        </p:txBody>
      </p:sp>
    </p:spTree>
    <p:extLst>
      <p:ext uri="{BB962C8B-B14F-4D97-AF65-F5344CB8AC3E}">
        <p14:creationId xmlns:p14="http://schemas.microsoft.com/office/powerpoint/2010/main" val="4111587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6DCEAE-F0FF-DFBD-0387-BD84652B7184}"/>
              </a:ext>
            </a:extLst>
          </p:cNvPr>
          <p:cNvSpPr>
            <a:spLocks noGrp="1"/>
          </p:cNvSpPr>
          <p:nvPr>
            <p:ph type="title"/>
          </p:nvPr>
        </p:nvSpPr>
        <p:spPr/>
        <p:txBody>
          <a:bodyPr/>
          <a:lstStyle/>
          <a:p>
            <a:r>
              <a:rPr lang="ja-JP" altLang="en-US"/>
              <a:t>非常勤講師の</a:t>
            </a:r>
            <a:r>
              <a:rPr lang="en-US" altLang="ja-JP" dirty="0"/>
              <a:t> </a:t>
            </a:r>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94CAB546-868E-74E3-5077-B7F9A6678A69}"/>
              </a:ext>
            </a:extLst>
          </p:cNvPr>
          <p:cNvSpPr>
            <a:spLocks noGrp="1"/>
          </p:cNvSpPr>
          <p:nvPr>
            <p:ph idx="1"/>
          </p:nvPr>
        </p:nvSpPr>
        <p:spPr/>
        <p:txBody>
          <a:bodyPr>
            <a:normAutofit lnSpcReduction="10000"/>
          </a:bodyPr>
          <a:lstStyle/>
          <a:p>
            <a:r>
              <a:rPr lang="ja-JP" altLang="en-US"/>
              <a:t>常勤・非常勤を問わず、</a:t>
            </a:r>
            <a:r>
              <a:rPr lang="ja-JP" altLang="en-US" u="sng">
                <a:solidFill>
                  <a:srgbClr val="00B050"/>
                </a:solidFill>
              </a:rPr>
              <a:t>授業に必要ならば割り当てるのが基本</a:t>
            </a:r>
            <a:r>
              <a:rPr lang="ja-JP" altLang="en-US"/>
              <a:t>です</a:t>
            </a:r>
            <a:endParaRPr lang="en-US" altLang="ja-JP" dirty="0"/>
          </a:p>
          <a:p>
            <a:r>
              <a:rPr lang="ja-JP" altLang="en-US" u="sng">
                <a:solidFill>
                  <a:srgbClr val="00B050"/>
                </a:solidFill>
              </a:rPr>
              <a:t>非常勤講師（又はアレンジご担当）の先生方</a:t>
            </a:r>
            <a:r>
              <a:rPr lang="ja-JP" altLang="en-US"/>
              <a:t>：必要なのに割り当てられていないなら、事務へご連絡ください</a:t>
            </a:r>
            <a:endParaRPr lang="en-US" altLang="ja-JP" dirty="0"/>
          </a:p>
          <a:p>
            <a:pPr lvl="1"/>
            <a:r>
              <a:rPr lang="ja-JP" altLang="en-US"/>
              <a:t>必要な例：シラバス登録、成績をつける、</a:t>
            </a:r>
            <a:r>
              <a:rPr lang="en-US" altLang="ja-JP" dirty="0"/>
              <a:t>LMS</a:t>
            </a:r>
            <a:r>
              <a:rPr lang="ja-JP" altLang="en-US"/>
              <a:t>で課題を出す、</a:t>
            </a:r>
            <a:r>
              <a:rPr lang="en-US" altLang="ja-JP" dirty="0"/>
              <a:t>Zoom</a:t>
            </a:r>
            <a:r>
              <a:rPr lang="ja-JP" altLang="en-US"/>
              <a:t>授業をホストする、</a:t>
            </a:r>
            <a:r>
              <a:rPr lang="en-US" altLang="ja-JP" dirty="0"/>
              <a:t>etc.</a:t>
            </a:r>
          </a:p>
          <a:p>
            <a:pPr lvl="1"/>
            <a:r>
              <a:rPr lang="ja-JP" altLang="en-US"/>
              <a:t>不要な例：ホストの先生に招かれてゲスト講演をする（だけ）</a:t>
            </a:r>
            <a:endParaRPr lang="en-US" altLang="ja-JP" dirty="0"/>
          </a:p>
          <a:p>
            <a:r>
              <a:rPr lang="ja-JP" altLang="en-US" u="sng">
                <a:solidFill>
                  <a:srgbClr val="00B050"/>
                </a:solidFill>
              </a:rPr>
              <a:t>部局事務のみなさま</a:t>
            </a:r>
            <a:r>
              <a:rPr lang="ja-JP" altLang="en-US"/>
              <a:t>：必要な先生には割り当てるようお願いします</a:t>
            </a:r>
          </a:p>
        </p:txBody>
      </p:sp>
      <p:sp>
        <p:nvSpPr>
          <p:cNvPr id="4" name="日付プレースホルダー 3">
            <a:extLst>
              <a:ext uri="{FF2B5EF4-FFF2-40B4-BE49-F238E27FC236}">
                <a16:creationId xmlns:a16="http://schemas.microsoft.com/office/drawing/2014/main" id="{B583B171-CF9F-03E1-AC31-3A2BA1FE9795}"/>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E17084AC-681C-9DD7-FA6F-5DBB8087801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457FC32-5C54-946A-A70E-EA2ABCCDC8CE}"/>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pic>
        <p:nvPicPr>
          <p:cNvPr id="7" name="図 6">
            <a:extLst>
              <a:ext uri="{FF2B5EF4-FFF2-40B4-BE49-F238E27FC236}">
                <a16:creationId xmlns:a16="http://schemas.microsoft.com/office/drawing/2014/main" id="{7EC108D2-B1EA-A8E1-9984-65608A647AC1}"/>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AAB64CEA-BF61-6B9A-9DD6-2A017CB5A4A1}"/>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265465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D3151D-59AB-3414-83EF-BBBA9458D5D4}"/>
              </a:ext>
            </a:extLst>
          </p:cNvPr>
          <p:cNvSpPr>
            <a:spLocks noGrp="1"/>
          </p:cNvSpPr>
          <p:nvPr>
            <p:ph type="title"/>
          </p:nvPr>
        </p:nvSpPr>
        <p:spPr/>
        <p:txBody>
          <a:bodyPr/>
          <a:lstStyle/>
          <a:p>
            <a:r>
              <a:rPr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7790591C-068F-A625-C9F2-615985FA7E47}"/>
              </a:ext>
            </a:extLst>
          </p:cNvPr>
          <p:cNvSpPr>
            <a:spLocks noGrp="1"/>
          </p:cNvSpPr>
          <p:nvPr>
            <p:ph idx="1"/>
          </p:nvPr>
        </p:nvSpPr>
        <p:spPr/>
        <p:txBody>
          <a:bodyPr/>
          <a:lstStyle/>
          <a:p>
            <a:r>
              <a:rPr lang="ja-JP" altLang="en-US"/>
              <a:t>東大の学務に関する</a:t>
            </a:r>
            <a:r>
              <a:rPr lang="ja-JP" altLang="en-US" u="sng">
                <a:solidFill>
                  <a:srgbClr val="00B050"/>
                </a:solidFill>
              </a:rPr>
              <a:t>公式情報を扱う学務システム</a:t>
            </a:r>
            <a:r>
              <a:rPr lang="ja-JP" altLang="en-US"/>
              <a:t>です</a:t>
            </a:r>
            <a:endParaRPr lang="en-US" altLang="ja-JP" dirty="0"/>
          </a:p>
        </p:txBody>
      </p:sp>
      <p:sp>
        <p:nvSpPr>
          <p:cNvPr id="4" name="日付プレースホルダー 3">
            <a:extLst>
              <a:ext uri="{FF2B5EF4-FFF2-40B4-BE49-F238E27FC236}">
                <a16:creationId xmlns:a16="http://schemas.microsoft.com/office/drawing/2014/main" id="{ACCE3164-CF26-7D68-67DC-A0E69BD6832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755BD3FA-74FE-0610-34D2-D61A1BB6071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B6E1D26-F421-357A-24D9-C882D8A40FFC}"/>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grpSp>
        <p:nvGrpSpPr>
          <p:cNvPr id="7" name="グループ化 39">
            <a:extLst>
              <a:ext uri="{FF2B5EF4-FFF2-40B4-BE49-F238E27FC236}">
                <a16:creationId xmlns:a16="http://schemas.microsoft.com/office/drawing/2014/main" id="{E4FAF6F7-B2FB-C8C8-8B09-1C6D3F20B946}"/>
              </a:ext>
            </a:extLst>
          </p:cNvPr>
          <p:cNvGrpSpPr/>
          <p:nvPr/>
        </p:nvGrpSpPr>
        <p:grpSpPr>
          <a:xfrm>
            <a:off x="1173765" y="2864565"/>
            <a:ext cx="7286315" cy="2133229"/>
            <a:chOff x="179512" y="3599999"/>
            <a:chExt cx="8856984" cy="3141369"/>
          </a:xfrm>
        </p:grpSpPr>
        <p:sp>
          <p:nvSpPr>
            <p:cNvPr id="8" name="正方形/長方形 4">
              <a:extLst>
                <a:ext uri="{FF2B5EF4-FFF2-40B4-BE49-F238E27FC236}">
                  <a16:creationId xmlns:a16="http://schemas.microsoft.com/office/drawing/2014/main" id="{E3C9336E-9800-1352-214F-F145D06796BF}"/>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0F8EA384-82BA-A0A8-D70C-9855F1F6F496}"/>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C3970488-D9EB-C304-009C-914DA2577B12}"/>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4653AF97-8D43-55F6-C0DA-A029856ED00C}"/>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5AE721F8-6C01-B4C1-876F-C5EF1AC15669}"/>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8EC23533-FD3F-C2CF-C99F-046615E36520}"/>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1ADF2CAA-BA48-C4A8-A0F2-C0EC1C42F29D}"/>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08903820-AE8E-A74A-EF38-0AA1E37DA1A4}"/>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099D8B24-67AE-B5A4-B7C1-40D9564D07E6}"/>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CE36FFBA-BD03-FC44-28F1-E0D173104B71}"/>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33DE6210-BA93-4526-A69D-17E0C0C369AF}"/>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E7D16B5B-0B04-038F-EA0D-28F7FC7B655C}"/>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B22F57C6-CA42-5D84-734C-9CCF66A85AAA}"/>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1" name="正方形/長方形 20">
            <a:extLst>
              <a:ext uri="{FF2B5EF4-FFF2-40B4-BE49-F238E27FC236}">
                <a16:creationId xmlns:a16="http://schemas.microsoft.com/office/drawing/2014/main" id="{FCD6B716-FAB3-9285-D862-883DE5AB5573}"/>
              </a:ext>
            </a:extLst>
          </p:cNvPr>
          <p:cNvSpPr/>
          <p:nvPr/>
        </p:nvSpPr>
        <p:spPr>
          <a:xfrm>
            <a:off x="1173765" y="2860130"/>
            <a:ext cx="1172383"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183591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3947DB-F5E6-A63B-151B-B0C3F4EFAE4C}"/>
              </a:ext>
            </a:extLst>
          </p:cNvPr>
          <p:cNvSpPr>
            <a:spLocks noGrp="1"/>
          </p:cNvSpPr>
          <p:nvPr>
            <p:ph type="title"/>
          </p:nvPr>
        </p:nvSpPr>
        <p:spPr/>
        <p:txBody>
          <a:bodyPr/>
          <a:lstStyle/>
          <a:p>
            <a:r>
              <a:rPr kumimoji="1"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595A27CB-09DB-4A83-691F-8D2BCBBA2674}"/>
              </a:ext>
            </a:extLst>
          </p:cNvPr>
          <p:cNvSpPr>
            <a:spLocks noGrp="1"/>
          </p:cNvSpPr>
          <p:nvPr>
            <p:ph idx="1"/>
          </p:nvPr>
        </p:nvSpPr>
        <p:spPr/>
        <p:txBody>
          <a:bodyPr>
            <a:normAutofit fontScale="92500" lnSpcReduction="10000"/>
          </a:bodyPr>
          <a:lstStyle/>
          <a:p>
            <a:r>
              <a:rPr lang="ja-JP" altLang="en-US"/>
              <a:t>ログインページ</a:t>
            </a:r>
            <a:endParaRPr lang="en-US" altLang="ja-JP" dirty="0"/>
          </a:p>
          <a:p>
            <a:pPr lvl="1"/>
            <a:r>
              <a:rPr lang="en-US" altLang="ja-JP" dirty="0">
                <a:hlinkClick r:id="rId2"/>
              </a:rPr>
              <a:t>https://utas.adm.u-tokyo.ac.jp/</a:t>
            </a:r>
            <a:endParaRPr lang="en-US" altLang="ja-JP" dirty="0"/>
          </a:p>
          <a:p>
            <a:r>
              <a:rPr lang="ja-JP" altLang="en-US"/>
              <a:t>教員</a:t>
            </a:r>
            <a:endParaRPr lang="en-US" altLang="ja-JP" dirty="0"/>
          </a:p>
          <a:p>
            <a:pPr lvl="1"/>
            <a:r>
              <a:rPr lang="ja-JP" altLang="en-US"/>
              <a:t>シラバス登録</a:t>
            </a:r>
            <a:endParaRPr lang="en-US" altLang="ja-JP" dirty="0"/>
          </a:p>
          <a:p>
            <a:pPr lvl="1"/>
            <a:r>
              <a:rPr lang="ja-JP" altLang="en-US"/>
              <a:t>履修者確認</a:t>
            </a:r>
            <a:endParaRPr lang="en-US" altLang="ja-JP" dirty="0"/>
          </a:p>
          <a:p>
            <a:pPr lvl="1"/>
            <a:r>
              <a:rPr lang="ja-JP" altLang="en-US"/>
              <a:t>休講登録</a:t>
            </a:r>
            <a:endParaRPr lang="en-US" altLang="ja-JP" dirty="0"/>
          </a:p>
          <a:p>
            <a:pPr lvl="1"/>
            <a:r>
              <a:rPr lang="ja-JP" altLang="en-US"/>
              <a:t>成績登録</a:t>
            </a:r>
            <a:endParaRPr lang="en-US" altLang="ja-JP" dirty="0"/>
          </a:p>
          <a:p>
            <a:r>
              <a:rPr lang="ja-JP" altLang="en-US"/>
              <a:t>学生</a:t>
            </a:r>
            <a:endParaRPr lang="en-US" altLang="ja-JP" dirty="0"/>
          </a:p>
          <a:p>
            <a:pPr lvl="1"/>
            <a:r>
              <a:rPr lang="ja-JP" altLang="en-US"/>
              <a:t>シラバス検索・閲覧</a:t>
            </a:r>
            <a:endParaRPr lang="en-US" altLang="ja-JP" dirty="0"/>
          </a:p>
          <a:p>
            <a:pPr lvl="1"/>
            <a:r>
              <a:rPr lang="ja-JP" altLang="en-US"/>
              <a:t>履修登</a:t>
            </a:r>
            <a:endParaRPr lang="en-US" altLang="ja-JP" dirty="0"/>
          </a:p>
          <a:p>
            <a:pPr lvl="1"/>
            <a:r>
              <a:rPr lang="ja-JP" altLang="en-US"/>
              <a:t>成績確認</a:t>
            </a:r>
            <a:endParaRPr lang="en-US" altLang="ja-JP" dirty="0"/>
          </a:p>
        </p:txBody>
      </p:sp>
      <p:sp>
        <p:nvSpPr>
          <p:cNvPr id="4" name="日付プレースホルダー 3">
            <a:extLst>
              <a:ext uri="{FF2B5EF4-FFF2-40B4-BE49-F238E27FC236}">
                <a16:creationId xmlns:a16="http://schemas.microsoft.com/office/drawing/2014/main" id="{9821DEE5-68E2-2F34-8F0A-9B7098C543B0}"/>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A92FC942-FD2F-4953-393E-00F68566467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5664A89-0D5F-2713-467F-421F623AF582}"/>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pic>
        <p:nvPicPr>
          <p:cNvPr id="7" name="図 6">
            <a:extLst>
              <a:ext uri="{FF2B5EF4-FFF2-40B4-BE49-F238E27FC236}">
                <a16:creationId xmlns:a16="http://schemas.microsoft.com/office/drawing/2014/main" id="{7135CD84-F553-6451-7293-52BA39515DE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78242" y="692696"/>
            <a:ext cx="3702625" cy="2929913"/>
          </a:xfrm>
          <a:prstGeom prst="rect">
            <a:avLst/>
          </a:prstGeom>
        </p:spPr>
      </p:pic>
      <p:pic>
        <p:nvPicPr>
          <p:cNvPr id="8" name="図 7">
            <a:extLst>
              <a:ext uri="{FF2B5EF4-FFF2-40B4-BE49-F238E27FC236}">
                <a16:creationId xmlns:a16="http://schemas.microsoft.com/office/drawing/2014/main" id="{83874712-849F-AA34-C039-402D11AB807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15816" y="2997822"/>
            <a:ext cx="2607448" cy="1584176"/>
          </a:xfrm>
          <a:prstGeom prst="rect">
            <a:avLst/>
          </a:prstGeom>
        </p:spPr>
      </p:pic>
      <p:sp>
        <p:nvSpPr>
          <p:cNvPr id="9" name="正方形/長方形 8">
            <a:extLst>
              <a:ext uri="{FF2B5EF4-FFF2-40B4-BE49-F238E27FC236}">
                <a16:creationId xmlns:a16="http://schemas.microsoft.com/office/drawing/2014/main" id="{3502B288-C52B-BD53-72A3-3305D2F1C1AC}"/>
              </a:ext>
            </a:extLst>
          </p:cNvPr>
          <p:cNvSpPr/>
          <p:nvPr/>
        </p:nvSpPr>
        <p:spPr>
          <a:xfrm>
            <a:off x="7236296" y="3333707"/>
            <a:ext cx="524151"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左矢印 9">
            <a:extLst>
              <a:ext uri="{FF2B5EF4-FFF2-40B4-BE49-F238E27FC236}">
                <a16:creationId xmlns:a16="http://schemas.microsoft.com/office/drawing/2014/main" id="{310C89E6-1159-82BF-993D-36DC7A57A6B2}"/>
              </a:ext>
            </a:extLst>
          </p:cNvPr>
          <p:cNvSpPr/>
          <p:nvPr/>
        </p:nvSpPr>
        <p:spPr>
          <a:xfrm>
            <a:off x="5378242" y="3237698"/>
            <a:ext cx="1740345"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左矢印 10">
            <a:extLst>
              <a:ext uri="{FF2B5EF4-FFF2-40B4-BE49-F238E27FC236}">
                <a16:creationId xmlns:a16="http://schemas.microsoft.com/office/drawing/2014/main" id="{C93D8208-8FD3-3E7D-9660-BCD37023747E}"/>
              </a:ext>
            </a:extLst>
          </p:cNvPr>
          <p:cNvSpPr/>
          <p:nvPr/>
        </p:nvSpPr>
        <p:spPr>
          <a:xfrm rot="12490958">
            <a:off x="5034764" y="2324284"/>
            <a:ext cx="1032190"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55A66A21-D9EE-4BBA-5703-DC4B4D097F8C}"/>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358556" y="3848824"/>
            <a:ext cx="3722311" cy="2910488"/>
          </a:xfrm>
          <a:prstGeom prst="rect">
            <a:avLst/>
          </a:prstGeom>
        </p:spPr>
      </p:pic>
      <p:sp>
        <p:nvSpPr>
          <p:cNvPr id="12" name="左矢印 11">
            <a:extLst>
              <a:ext uri="{FF2B5EF4-FFF2-40B4-BE49-F238E27FC236}">
                <a16:creationId xmlns:a16="http://schemas.microsoft.com/office/drawing/2014/main" id="{445D479A-ECAA-01E7-74AF-8CD586D5DCC6}"/>
              </a:ext>
            </a:extLst>
          </p:cNvPr>
          <p:cNvSpPr/>
          <p:nvPr/>
        </p:nvSpPr>
        <p:spPr>
          <a:xfrm rot="12926565">
            <a:off x="4682151" y="4448062"/>
            <a:ext cx="1079288"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1C6DAAED-13E0-9ABC-BE01-9B1D5978D0E3}"/>
              </a:ext>
            </a:extLst>
          </p:cNvPr>
          <p:cNvPicPr>
            <a:picLocks noChangeAspect="1"/>
          </p:cNvPicPr>
          <p:nvPr/>
        </p:nvPicPr>
        <p:blipFill>
          <a:blip r:embed="rId6"/>
          <a:stretch>
            <a:fillRect/>
          </a:stretch>
        </p:blipFill>
        <p:spPr>
          <a:xfrm>
            <a:off x="6834712" y="27527"/>
            <a:ext cx="2268942" cy="667224"/>
          </a:xfrm>
          <a:prstGeom prst="rect">
            <a:avLst/>
          </a:prstGeom>
        </p:spPr>
      </p:pic>
      <p:sp>
        <p:nvSpPr>
          <p:cNvPr id="16" name="正方形/長方形 15">
            <a:extLst>
              <a:ext uri="{FF2B5EF4-FFF2-40B4-BE49-F238E27FC236}">
                <a16:creationId xmlns:a16="http://schemas.microsoft.com/office/drawing/2014/main" id="{C73ED43D-D766-1F5A-DE89-B63E3F13E969}"/>
              </a:ext>
            </a:extLst>
          </p:cNvPr>
          <p:cNvSpPr/>
          <p:nvPr/>
        </p:nvSpPr>
        <p:spPr>
          <a:xfrm>
            <a:off x="6804248"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7" name="正方形/長方形 16">
            <a:extLst>
              <a:ext uri="{FF2B5EF4-FFF2-40B4-BE49-F238E27FC236}">
                <a16:creationId xmlns:a16="http://schemas.microsoft.com/office/drawing/2014/main" id="{76ECBF1D-9777-C500-B857-C5972214B70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548782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1D54E6-FB65-5CDC-F960-57AE0AA723BD}"/>
              </a:ext>
            </a:extLst>
          </p:cNvPr>
          <p:cNvSpPr>
            <a:spLocks noGrp="1"/>
          </p:cNvSpPr>
          <p:nvPr>
            <p:ph type="title"/>
          </p:nvPr>
        </p:nvSpPr>
        <p:spPr/>
        <p:txBody>
          <a:bodyPr/>
          <a:lstStyle/>
          <a:p>
            <a:r>
              <a:rPr kumimoji="1"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C4A2608A-0193-E1D6-F2A9-B2CA4B1E7768}"/>
              </a:ext>
            </a:extLst>
          </p:cNvPr>
          <p:cNvSpPr>
            <a:spLocks noGrp="1"/>
          </p:cNvSpPr>
          <p:nvPr>
            <p:ph idx="1"/>
          </p:nvPr>
        </p:nvSpPr>
        <p:spPr/>
        <p:txBody>
          <a:bodyPr/>
          <a:lstStyle/>
          <a:p>
            <a:r>
              <a:rPr lang="ja-JP" altLang="en-US"/>
              <a:t>シラバス登録</a:t>
            </a:r>
            <a:endParaRPr lang="en-US" altLang="ja-JP" dirty="0"/>
          </a:p>
          <a:p>
            <a:pPr lvl="1"/>
            <a:r>
              <a:rPr lang="ja-JP" altLang="en-US"/>
              <a:t>シラバスの検索等もできます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4F5823B9-2A68-72AD-70B5-64AACFB6959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3E645826-1656-0DB9-749D-52F89214157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A1D89B8-D378-7EAF-631C-DAAFC6247CC6}"/>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C37B8F37-DB28-372C-62CF-C316E73C24F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750684"/>
            <a:ext cx="9144000" cy="1686428"/>
          </a:xfrm>
          <a:prstGeom prst="rect">
            <a:avLst/>
          </a:prstGeom>
        </p:spPr>
      </p:pic>
      <p:pic>
        <p:nvPicPr>
          <p:cNvPr id="8" name="図 7">
            <a:extLst>
              <a:ext uri="{FF2B5EF4-FFF2-40B4-BE49-F238E27FC236}">
                <a16:creationId xmlns:a16="http://schemas.microsoft.com/office/drawing/2014/main" id="{7839DFEE-3A89-7E71-869C-D1AAFBABCE1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2000" y="4896000"/>
            <a:ext cx="9000000" cy="612000"/>
          </a:xfrm>
          <a:prstGeom prst="rect">
            <a:avLst/>
          </a:prstGeom>
        </p:spPr>
      </p:pic>
      <p:pic>
        <p:nvPicPr>
          <p:cNvPr id="9" name="図 8">
            <a:extLst>
              <a:ext uri="{FF2B5EF4-FFF2-40B4-BE49-F238E27FC236}">
                <a16:creationId xmlns:a16="http://schemas.microsoft.com/office/drawing/2014/main" id="{E76E9BD4-D464-EED0-C585-DA40AEF4140B}"/>
              </a:ext>
            </a:extLst>
          </p:cNvPr>
          <p:cNvPicPr>
            <a:picLocks noChangeAspect="1"/>
          </p:cNvPicPr>
          <p:nvPr/>
        </p:nvPicPr>
        <p:blipFill>
          <a:blip r:embed="rId4"/>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BF3FF877-999A-C57E-F39C-21FE61DB4424}"/>
              </a:ext>
            </a:extLst>
          </p:cNvPr>
          <p:cNvSpPr/>
          <p:nvPr/>
        </p:nvSpPr>
        <p:spPr>
          <a:xfrm>
            <a:off x="6804248"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DE751890-D5EA-BF47-2B2D-E82AC1328C9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714615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866049-CF03-B2B1-C39E-ABC0EF909249}"/>
              </a:ext>
            </a:extLst>
          </p:cNvPr>
          <p:cNvSpPr>
            <a:spLocks noGrp="1"/>
          </p:cNvSpPr>
          <p:nvPr>
            <p:ph type="title"/>
          </p:nvPr>
        </p:nvSpPr>
        <p:spPr/>
        <p:txBody>
          <a:bodyPr/>
          <a:lstStyle/>
          <a:p>
            <a:r>
              <a:rPr lang="en-US" altLang="ja-JP" dirty="0"/>
              <a:t>Zoom</a:t>
            </a:r>
            <a:endParaRPr kumimoji="1" lang="ja-JP" altLang="en-US"/>
          </a:p>
        </p:txBody>
      </p:sp>
      <p:sp>
        <p:nvSpPr>
          <p:cNvPr id="3" name="コンテンツ プレースホルダー 2">
            <a:extLst>
              <a:ext uri="{FF2B5EF4-FFF2-40B4-BE49-F238E27FC236}">
                <a16:creationId xmlns:a16="http://schemas.microsoft.com/office/drawing/2014/main" id="{D0F7F3B9-520C-F7F2-4A93-0E2FDA06A681}"/>
              </a:ext>
            </a:extLst>
          </p:cNvPr>
          <p:cNvSpPr>
            <a:spLocks noGrp="1"/>
          </p:cNvSpPr>
          <p:nvPr>
            <p:ph idx="1"/>
          </p:nvPr>
        </p:nvSpPr>
        <p:spPr/>
        <p:txBody>
          <a:bodyPr/>
          <a:lstStyle/>
          <a:p>
            <a:r>
              <a:rPr lang="ja-JP" altLang="en-US"/>
              <a:t>東大のオンライン授業で最もよく使われているビデオ会議システムです</a:t>
            </a:r>
          </a:p>
        </p:txBody>
      </p:sp>
      <p:sp>
        <p:nvSpPr>
          <p:cNvPr id="4" name="日付プレースホルダー 3">
            <a:extLst>
              <a:ext uri="{FF2B5EF4-FFF2-40B4-BE49-F238E27FC236}">
                <a16:creationId xmlns:a16="http://schemas.microsoft.com/office/drawing/2014/main" id="{62185F6B-05C4-3E50-B5D5-E19F748721C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78C9B299-C085-25EB-748A-9E95D5691DC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8111BB4-144B-A3B7-591F-1BFA28B3AC9E}"/>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grpSp>
        <p:nvGrpSpPr>
          <p:cNvPr id="7" name="グループ化 39">
            <a:extLst>
              <a:ext uri="{FF2B5EF4-FFF2-40B4-BE49-F238E27FC236}">
                <a16:creationId xmlns:a16="http://schemas.microsoft.com/office/drawing/2014/main" id="{C9A13E30-0879-85E1-1F73-FDD895092F60}"/>
              </a:ext>
            </a:extLst>
          </p:cNvPr>
          <p:cNvGrpSpPr/>
          <p:nvPr/>
        </p:nvGrpSpPr>
        <p:grpSpPr>
          <a:xfrm>
            <a:off x="1173765" y="2864565"/>
            <a:ext cx="7286315" cy="2133229"/>
            <a:chOff x="179512" y="3599999"/>
            <a:chExt cx="8856984" cy="3141369"/>
          </a:xfrm>
        </p:grpSpPr>
        <p:sp>
          <p:nvSpPr>
            <p:cNvPr id="8" name="正方形/長方形 4">
              <a:extLst>
                <a:ext uri="{FF2B5EF4-FFF2-40B4-BE49-F238E27FC236}">
                  <a16:creationId xmlns:a16="http://schemas.microsoft.com/office/drawing/2014/main" id="{10851564-F042-A95B-8272-80C321F37F46}"/>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F69ECBA5-C79F-0C14-0C53-78F3AAA76BBB}"/>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B79D0E5E-7463-8DE4-8241-2FE707D871D1}"/>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11423A8B-46AD-BE6B-0D58-29FF1A521208}"/>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F654B1B5-5AAE-5878-505A-9FAD2670B4ED}"/>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D75C7993-6ECC-CDDA-76DA-F0121CE14AA0}"/>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DC77D41C-56F7-2F24-F87C-6305E38103FB}"/>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EAD02C30-545E-0BB3-E2EC-1CF5F5864D89}"/>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0B96B80E-8706-89AF-DD49-393A4400137F}"/>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248DEEA1-E9B7-0539-96F1-8BA06ACA06CC}"/>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D3419280-38B7-31D9-2EFF-796D99143F11}"/>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A174CD7B-BDEB-04B9-5DE4-0316BC901F61}"/>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13A608AA-C1D8-58AA-EAE6-267AD0B2EEE1}"/>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1" name="正方形/長方形 20">
            <a:extLst>
              <a:ext uri="{FF2B5EF4-FFF2-40B4-BE49-F238E27FC236}">
                <a16:creationId xmlns:a16="http://schemas.microsoft.com/office/drawing/2014/main" id="{3BA06319-251A-EE62-3A90-73D2CCB41A53}"/>
              </a:ext>
            </a:extLst>
          </p:cNvPr>
          <p:cNvSpPr/>
          <p:nvPr/>
        </p:nvSpPr>
        <p:spPr>
          <a:xfrm>
            <a:off x="6238716" y="2839092"/>
            <a:ext cx="1080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272413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88E003-1311-AEDF-5BA1-2181D4448A2C}"/>
              </a:ext>
            </a:extLst>
          </p:cNvPr>
          <p:cNvSpPr>
            <a:spLocks noGrp="1"/>
          </p:cNvSpPr>
          <p:nvPr>
            <p:ph type="title"/>
          </p:nvPr>
        </p:nvSpPr>
        <p:spPr/>
        <p:txBody>
          <a:bodyPr/>
          <a:lstStyle/>
          <a:p>
            <a:r>
              <a:rPr kumimoji="1" lang="ja-JP" altLang="en-US"/>
              <a:t>サインイン</a:t>
            </a:r>
          </a:p>
        </p:txBody>
      </p:sp>
      <p:sp>
        <p:nvSpPr>
          <p:cNvPr id="4" name="日付プレースホルダー 3">
            <a:extLst>
              <a:ext uri="{FF2B5EF4-FFF2-40B4-BE49-F238E27FC236}">
                <a16:creationId xmlns:a16="http://schemas.microsoft.com/office/drawing/2014/main" id="{C897265B-D0FD-50BA-4CCC-350085DB1015}"/>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FB92D01C-2496-1F8D-85BC-5F65C3DEDAD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A070182-9FE7-2A99-E4EC-8323878E0475}"/>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pic>
        <p:nvPicPr>
          <p:cNvPr id="7" name="図 6">
            <a:extLst>
              <a:ext uri="{FF2B5EF4-FFF2-40B4-BE49-F238E27FC236}">
                <a16:creationId xmlns:a16="http://schemas.microsoft.com/office/drawing/2014/main" id="{E96EBCCE-7BC9-C14C-6398-E4C101BA36E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893663" y="2986344"/>
            <a:ext cx="4201804" cy="3370006"/>
          </a:xfrm>
          <a:prstGeom prst="rect">
            <a:avLst/>
          </a:prstGeom>
        </p:spPr>
      </p:pic>
      <p:pic>
        <p:nvPicPr>
          <p:cNvPr id="8" name="図 7">
            <a:extLst>
              <a:ext uri="{FF2B5EF4-FFF2-40B4-BE49-F238E27FC236}">
                <a16:creationId xmlns:a16="http://schemas.microsoft.com/office/drawing/2014/main" id="{A7BA2926-1AEC-47AE-AB3C-2AB0CBE7F07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5038" y="3985233"/>
            <a:ext cx="3495040" cy="2123440"/>
          </a:xfrm>
          <a:prstGeom prst="rect">
            <a:avLst/>
          </a:prstGeom>
        </p:spPr>
      </p:pic>
      <p:sp>
        <p:nvSpPr>
          <p:cNvPr id="9" name="左矢印 8">
            <a:extLst>
              <a:ext uri="{FF2B5EF4-FFF2-40B4-BE49-F238E27FC236}">
                <a16:creationId xmlns:a16="http://schemas.microsoft.com/office/drawing/2014/main" id="{39A86C63-4085-9D3C-7A96-C5621068DCFF}"/>
              </a:ext>
            </a:extLst>
          </p:cNvPr>
          <p:cNvSpPr/>
          <p:nvPr/>
        </p:nvSpPr>
        <p:spPr>
          <a:xfrm rot="10800000">
            <a:off x="3707903" y="5774535"/>
            <a:ext cx="1885361" cy="2719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左矢印 9">
            <a:extLst>
              <a:ext uri="{FF2B5EF4-FFF2-40B4-BE49-F238E27FC236}">
                <a16:creationId xmlns:a16="http://schemas.microsoft.com/office/drawing/2014/main" id="{F1319350-17DD-62F1-E5F9-EBAB9533DA63}"/>
              </a:ext>
            </a:extLst>
          </p:cNvPr>
          <p:cNvSpPr/>
          <p:nvPr/>
        </p:nvSpPr>
        <p:spPr>
          <a:xfrm rot="18833405">
            <a:off x="3349608" y="2903956"/>
            <a:ext cx="2985761" cy="276427"/>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A9AD46B5-6723-F916-3C65-BFF15F041C01}"/>
              </a:ext>
            </a:extLst>
          </p:cNvPr>
          <p:cNvSpPr>
            <a:spLocks noGrp="1"/>
          </p:cNvSpPr>
          <p:nvPr>
            <p:ph idx="1"/>
          </p:nvPr>
        </p:nvSpPr>
        <p:spPr/>
        <p:txBody>
          <a:bodyPr/>
          <a:lstStyle/>
          <a:p>
            <a:r>
              <a:rPr lang="ja-JP" altLang="en-US"/>
              <a:t>専用ページ </a:t>
            </a:r>
            <a:r>
              <a:rPr lang="en-US" altLang="ja-JP" dirty="0">
                <a:hlinkClick r:id="rId4"/>
              </a:rPr>
              <a:t>https://u-tokyo-ac-jp.zoom.us/profile</a:t>
            </a:r>
            <a:r>
              <a:rPr lang="en-US" altLang="ja-JP" dirty="0"/>
              <a:t> </a:t>
            </a:r>
            <a:r>
              <a:rPr lang="ja-JP" altLang="en-US"/>
              <a:t>にアクセスするのが簡単です</a:t>
            </a:r>
            <a:endParaRPr lang="en-US" altLang="ja-JP" dirty="0"/>
          </a:p>
          <a:p>
            <a:pPr lvl="1"/>
            <a:r>
              <a:rPr lang="ja-JP" altLang="en-US"/>
              <a:t>このページをブックマークしておくのがお勧めです</a:t>
            </a:r>
            <a:endParaRPr lang="en-US" altLang="ja-JP" dirty="0"/>
          </a:p>
        </p:txBody>
      </p:sp>
      <p:pic>
        <p:nvPicPr>
          <p:cNvPr id="11" name="図 10">
            <a:extLst>
              <a:ext uri="{FF2B5EF4-FFF2-40B4-BE49-F238E27FC236}">
                <a16:creationId xmlns:a16="http://schemas.microsoft.com/office/drawing/2014/main" id="{AA8388B9-A910-D106-0FA6-706295245A8D}"/>
              </a:ext>
            </a:extLst>
          </p:cNvPr>
          <p:cNvPicPr>
            <a:picLocks noChangeAspect="1"/>
          </p:cNvPicPr>
          <p:nvPr/>
        </p:nvPicPr>
        <p:blipFill>
          <a:blip r:embed="rId5"/>
          <a:stretch>
            <a:fillRect/>
          </a:stretch>
        </p:blipFill>
        <p:spPr>
          <a:xfrm>
            <a:off x="6834712" y="27527"/>
            <a:ext cx="2268942" cy="667224"/>
          </a:xfrm>
          <a:prstGeom prst="rect">
            <a:avLst/>
          </a:prstGeom>
        </p:spPr>
      </p:pic>
      <p:sp>
        <p:nvSpPr>
          <p:cNvPr id="12" name="正方形/長方形 11">
            <a:extLst>
              <a:ext uri="{FF2B5EF4-FFF2-40B4-BE49-F238E27FC236}">
                <a16:creationId xmlns:a16="http://schemas.microsoft.com/office/drawing/2014/main" id="{D14454AF-B9BC-5DDB-F7A1-0689D2F5168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84E2D328-5E81-CC4F-4652-B8996406DC3F}"/>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B69116E1-924B-A828-2C04-31767647A0D6}"/>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50490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90047E1-52EA-8830-3F95-A1561029C2FC}"/>
              </a:ext>
            </a:extLst>
          </p:cNvPr>
          <p:cNvSpPr>
            <a:spLocks noGrp="1"/>
          </p:cNvSpPr>
          <p:nvPr>
            <p:ph idx="1"/>
          </p:nvPr>
        </p:nvSpPr>
        <p:spPr/>
        <p:txBody>
          <a:bodyPr/>
          <a:lstStyle/>
          <a:p>
            <a:r>
              <a:rPr lang="ja-JP" altLang="en-US"/>
              <a:t>「スケジュール」を押すと設定画面に飛びます</a:t>
            </a:r>
            <a:endParaRPr lang="en-US" altLang="ja-JP" dirty="0"/>
          </a:p>
          <a:p>
            <a:r>
              <a:rPr lang="ja-JP" altLang="en-US"/>
              <a:t>ここでトピック（会議室の名前）や日時等を入力します</a:t>
            </a:r>
          </a:p>
          <a:p>
            <a:endParaRPr kumimoji="1" lang="ja-JP" altLang="en-US"/>
          </a:p>
        </p:txBody>
      </p:sp>
      <p:sp>
        <p:nvSpPr>
          <p:cNvPr id="4" name="日付プレースホルダー 3">
            <a:extLst>
              <a:ext uri="{FF2B5EF4-FFF2-40B4-BE49-F238E27FC236}">
                <a16:creationId xmlns:a16="http://schemas.microsoft.com/office/drawing/2014/main" id="{C45AA6BC-D7A1-549D-E174-0FE565735F1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95F6140-540E-02A3-91B7-43F65E5600A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E3DF84F-E8E8-DC73-9431-F20637C7C763}"/>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pic>
        <p:nvPicPr>
          <p:cNvPr id="7" name="図 6">
            <a:extLst>
              <a:ext uri="{FF2B5EF4-FFF2-40B4-BE49-F238E27FC236}">
                <a16:creationId xmlns:a16="http://schemas.microsoft.com/office/drawing/2014/main" id="{C01ED7BA-2CF3-DD59-4DBD-B809296B54B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9512" y="3347244"/>
            <a:ext cx="4201804" cy="2844000"/>
          </a:xfrm>
          <a:prstGeom prst="rect">
            <a:avLst/>
          </a:prstGeom>
        </p:spPr>
      </p:pic>
      <p:pic>
        <p:nvPicPr>
          <p:cNvPr id="9" name="図 8">
            <a:extLst>
              <a:ext uri="{FF2B5EF4-FFF2-40B4-BE49-F238E27FC236}">
                <a16:creationId xmlns:a16="http://schemas.microsoft.com/office/drawing/2014/main" id="{2B23C46C-5343-7490-B957-640853EB438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659004" y="3347244"/>
            <a:ext cx="4201804" cy="2815727"/>
          </a:xfrm>
          <a:prstGeom prst="rect">
            <a:avLst/>
          </a:prstGeom>
        </p:spPr>
      </p:pic>
      <p:sp>
        <p:nvSpPr>
          <p:cNvPr id="10" name="正方形/長方形 9">
            <a:extLst>
              <a:ext uri="{FF2B5EF4-FFF2-40B4-BE49-F238E27FC236}">
                <a16:creationId xmlns:a16="http://schemas.microsoft.com/office/drawing/2014/main" id="{406CD569-10C2-78C3-05E6-D009D31EA5C6}"/>
              </a:ext>
            </a:extLst>
          </p:cNvPr>
          <p:cNvSpPr/>
          <p:nvPr/>
        </p:nvSpPr>
        <p:spPr>
          <a:xfrm>
            <a:off x="3355979" y="3402000"/>
            <a:ext cx="324000"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左矢印 10">
            <a:extLst>
              <a:ext uri="{FF2B5EF4-FFF2-40B4-BE49-F238E27FC236}">
                <a16:creationId xmlns:a16="http://schemas.microsoft.com/office/drawing/2014/main" id="{B9A70FD7-F409-6F7E-87B5-68EB3115E92A}"/>
              </a:ext>
            </a:extLst>
          </p:cNvPr>
          <p:cNvSpPr/>
          <p:nvPr/>
        </p:nvSpPr>
        <p:spPr>
          <a:xfrm rot="10800000">
            <a:off x="3989718" y="3306929"/>
            <a:ext cx="1086338"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33DC8419-8B50-0D37-C352-4FBCDBC1D76B}"/>
              </a:ext>
            </a:extLst>
          </p:cNvPr>
          <p:cNvPicPr>
            <a:picLocks noChangeAspect="1"/>
          </p:cNvPicPr>
          <p:nvPr/>
        </p:nvPicPr>
        <p:blipFill>
          <a:blip r:embed="rId5"/>
          <a:stretch>
            <a:fillRect/>
          </a:stretch>
        </p:blipFill>
        <p:spPr>
          <a:xfrm>
            <a:off x="6834712" y="27527"/>
            <a:ext cx="2268942" cy="667224"/>
          </a:xfrm>
          <a:prstGeom prst="rect">
            <a:avLst/>
          </a:prstGeom>
        </p:spPr>
      </p:pic>
      <p:sp>
        <p:nvSpPr>
          <p:cNvPr id="13" name="正方形/長方形 12">
            <a:extLst>
              <a:ext uri="{FF2B5EF4-FFF2-40B4-BE49-F238E27FC236}">
                <a16:creationId xmlns:a16="http://schemas.microsoft.com/office/drawing/2014/main" id="{BAB5AC93-6ADF-8667-5C50-DB428925AC76}"/>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DE8CEEFC-D3C3-7584-35F1-AB8B589B6C91}"/>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5" name="正方形/長方形 14">
            <a:extLst>
              <a:ext uri="{FF2B5EF4-FFF2-40B4-BE49-F238E27FC236}">
                <a16:creationId xmlns:a16="http://schemas.microsoft.com/office/drawing/2014/main" id="{1A87AA9E-2345-A666-206F-4B0E398F955A}"/>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96EB07A7-EAC3-D6F9-86DF-553D36683657}"/>
              </a:ext>
            </a:extLst>
          </p:cNvPr>
          <p:cNvSpPr>
            <a:spLocks noGrp="1"/>
          </p:cNvSpPr>
          <p:nvPr>
            <p:ph type="title"/>
          </p:nvPr>
        </p:nvSpPr>
        <p:spPr/>
        <p:txBody>
          <a:bodyPr/>
          <a:lstStyle/>
          <a:p>
            <a:r>
              <a:rPr kumimoji="1" lang="ja-JP" altLang="en-US"/>
              <a:t>ミーティングの設定</a:t>
            </a:r>
          </a:p>
        </p:txBody>
      </p:sp>
    </p:spTree>
    <p:extLst>
      <p:ext uri="{BB962C8B-B14F-4D97-AF65-F5344CB8AC3E}">
        <p14:creationId xmlns:p14="http://schemas.microsoft.com/office/powerpoint/2010/main" val="3925983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7895C63-05EC-D7DA-3B29-EBD8EDEC99B9}"/>
              </a:ext>
            </a:extLst>
          </p:cNvPr>
          <p:cNvSpPr>
            <a:spLocks noGrp="1"/>
          </p:cNvSpPr>
          <p:nvPr>
            <p:ph idx="1"/>
          </p:nvPr>
        </p:nvSpPr>
        <p:spPr/>
        <p:txBody>
          <a:bodyPr/>
          <a:lstStyle/>
          <a:p>
            <a:r>
              <a:rPr lang="ja-JP" altLang="en-US"/>
              <a:t>「定期ミーティング」をチェックすると，まとめて複数回のミーティングを設定できます</a:t>
            </a:r>
            <a:endParaRPr lang="en-US" altLang="ja-JP" dirty="0"/>
          </a:p>
        </p:txBody>
      </p:sp>
      <p:sp>
        <p:nvSpPr>
          <p:cNvPr id="4" name="日付プレースホルダー 3">
            <a:extLst>
              <a:ext uri="{FF2B5EF4-FFF2-40B4-BE49-F238E27FC236}">
                <a16:creationId xmlns:a16="http://schemas.microsoft.com/office/drawing/2014/main" id="{BFF6E03B-CC3B-176F-CF06-7212B7C46CCF}"/>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7EEEBD65-1325-A86F-1259-564D3E2EECE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F292700-BAFE-1922-76A1-13A8FFF893A1}"/>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pic>
        <p:nvPicPr>
          <p:cNvPr id="9" name="図 8">
            <a:extLst>
              <a:ext uri="{FF2B5EF4-FFF2-40B4-BE49-F238E27FC236}">
                <a16:creationId xmlns:a16="http://schemas.microsoft.com/office/drawing/2014/main" id="{297DAF4C-4843-7AC1-39D1-EC4D0CE2C26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52411" y="2348880"/>
            <a:ext cx="6002578" cy="4022468"/>
          </a:xfrm>
          <a:prstGeom prst="rect">
            <a:avLst/>
          </a:prstGeom>
        </p:spPr>
      </p:pic>
      <p:sp>
        <p:nvSpPr>
          <p:cNvPr id="10" name="正方形/長方形 9">
            <a:extLst>
              <a:ext uri="{FF2B5EF4-FFF2-40B4-BE49-F238E27FC236}">
                <a16:creationId xmlns:a16="http://schemas.microsoft.com/office/drawing/2014/main" id="{017CFB83-018F-982F-E2BF-C43FF49F3284}"/>
              </a:ext>
            </a:extLst>
          </p:cNvPr>
          <p:cNvSpPr/>
          <p:nvPr/>
        </p:nvSpPr>
        <p:spPr>
          <a:xfrm>
            <a:off x="2771800" y="3834000"/>
            <a:ext cx="792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角丸四角形吹き出し 10">
            <a:extLst>
              <a:ext uri="{FF2B5EF4-FFF2-40B4-BE49-F238E27FC236}">
                <a16:creationId xmlns:a16="http://schemas.microsoft.com/office/drawing/2014/main" id="{ED125CB1-DF1A-8BA3-A3DB-661D8D612818}"/>
              </a:ext>
            </a:extLst>
          </p:cNvPr>
          <p:cNvSpPr/>
          <p:nvPr/>
        </p:nvSpPr>
        <p:spPr>
          <a:xfrm>
            <a:off x="5984627" y="2563295"/>
            <a:ext cx="2688474" cy="744176"/>
          </a:xfrm>
          <a:prstGeom prst="wedgeRoundRectCallout">
            <a:avLst>
              <a:gd name="adj1" fmla="val -139534"/>
              <a:gd name="adj2" fmla="val 1227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ここをチェックして必要項目を設定</a:t>
            </a:r>
            <a:endParaRPr lang="en-US" altLang="ja-JP" sz="2000" dirty="0"/>
          </a:p>
        </p:txBody>
      </p:sp>
      <p:pic>
        <p:nvPicPr>
          <p:cNvPr id="14" name="図 13">
            <a:extLst>
              <a:ext uri="{FF2B5EF4-FFF2-40B4-BE49-F238E27FC236}">
                <a16:creationId xmlns:a16="http://schemas.microsoft.com/office/drawing/2014/main" id="{CE2655C3-8845-2EEE-9077-7978E1B4EFB1}"/>
              </a:ext>
            </a:extLst>
          </p:cNvPr>
          <p:cNvPicPr>
            <a:picLocks noChangeAspect="1"/>
          </p:cNvPicPr>
          <p:nvPr/>
        </p:nvPicPr>
        <p:blipFill>
          <a:blip r:embed="rId3"/>
          <a:stretch>
            <a:fillRect/>
          </a:stretch>
        </p:blipFill>
        <p:spPr>
          <a:xfrm>
            <a:off x="6834712" y="27527"/>
            <a:ext cx="2268942" cy="667224"/>
          </a:xfrm>
          <a:prstGeom prst="rect">
            <a:avLst/>
          </a:prstGeom>
        </p:spPr>
      </p:pic>
      <p:sp>
        <p:nvSpPr>
          <p:cNvPr id="15" name="正方形/長方形 14">
            <a:extLst>
              <a:ext uri="{FF2B5EF4-FFF2-40B4-BE49-F238E27FC236}">
                <a16:creationId xmlns:a16="http://schemas.microsoft.com/office/drawing/2014/main" id="{57167C00-9674-C374-2D4D-C8D908156DA7}"/>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6" name="正方形/長方形 15">
            <a:extLst>
              <a:ext uri="{FF2B5EF4-FFF2-40B4-BE49-F238E27FC236}">
                <a16:creationId xmlns:a16="http://schemas.microsoft.com/office/drawing/2014/main" id="{4715974E-E742-EFDD-6C11-5250A2CBBEC5}"/>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7" name="正方形/長方形 16">
            <a:extLst>
              <a:ext uri="{FF2B5EF4-FFF2-40B4-BE49-F238E27FC236}">
                <a16:creationId xmlns:a16="http://schemas.microsoft.com/office/drawing/2014/main" id="{BD168AFE-D794-CDBD-B8B3-6AA31B327F2D}"/>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66210FAF-8A43-A1C0-3A5B-04F87A6D0DF3}"/>
              </a:ext>
            </a:extLst>
          </p:cNvPr>
          <p:cNvSpPr>
            <a:spLocks noGrp="1"/>
          </p:cNvSpPr>
          <p:nvPr>
            <p:ph type="title"/>
          </p:nvPr>
        </p:nvSpPr>
        <p:spPr/>
        <p:txBody>
          <a:bodyPr/>
          <a:lstStyle/>
          <a:p>
            <a:r>
              <a:rPr lang="ja-JP" altLang="en-US"/>
              <a:t>ミーティングの設定</a:t>
            </a:r>
            <a:r>
              <a:rPr lang="en-US" altLang="ja-JP" dirty="0"/>
              <a:t> </a:t>
            </a:r>
            <a:endParaRPr kumimoji="1" lang="ja-JP" altLang="en-US"/>
          </a:p>
        </p:txBody>
      </p:sp>
    </p:spTree>
    <p:extLst>
      <p:ext uri="{BB962C8B-B14F-4D97-AF65-F5344CB8AC3E}">
        <p14:creationId xmlns:p14="http://schemas.microsoft.com/office/powerpoint/2010/main" val="3985269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2C3815-402B-FCF1-DD4F-62805CAA6888}"/>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2D1B28C4-53E4-E259-2C9E-BEE99D93FC1C}"/>
              </a:ext>
            </a:extLst>
          </p:cNvPr>
          <p:cNvSpPr>
            <a:spLocks noGrp="1"/>
          </p:cNvSpPr>
          <p:nvPr>
            <p:ph idx="1"/>
          </p:nvPr>
        </p:nvSpPr>
        <p:spPr/>
        <p:txBody>
          <a:bodyPr/>
          <a:lstStyle/>
          <a:p>
            <a:r>
              <a:rPr lang="ja-JP" altLang="en-US"/>
              <a:t>東大で初めて授業を担当する方も対象に，基本的なことから説明します</a:t>
            </a:r>
            <a:endParaRPr lang="en-US" altLang="ja-JP" dirty="0"/>
          </a:p>
          <a:p>
            <a:r>
              <a:rPr lang="ja-JP" altLang="en-US"/>
              <a:t>次のようなシナリオに沿い，利用可能な情報システムを手短に紹介します</a:t>
            </a:r>
            <a:endParaRPr lang="en-US" altLang="ja-JP" dirty="0"/>
          </a:p>
          <a:p>
            <a:pPr lvl="1"/>
            <a:r>
              <a:rPr lang="en-US" altLang="ja-JP" dirty="0" err="1"/>
              <a:t>UTokyo</a:t>
            </a:r>
            <a:r>
              <a:rPr lang="en-US" altLang="ja-JP" dirty="0"/>
              <a:t> Account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これがすべての基本</a:t>
            </a:r>
            <a:endParaRPr lang="en-US" altLang="ja-JP" u="sng" dirty="0">
              <a:solidFill>
                <a:srgbClr val="00B050"/>
              </a:solidFill>
            </a:endParaRPr>
          </a:p>
          <a:p>
            <a:pPr lvl="1"/>
            <a:r>
              <a:rPr lang="en-US" altLang="ja-JP" dirty="0"/>
              <a:t>UTAS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公式な手続きはここから</a:t>
            </a:r>
            <a:endParaRPr lang="en-US" altLang="ja-JP" u="sng" dirty="0">
              <a:solidFill>
                <a:srgbClr val="00B050"/>
              </a:solidFill>
            </a:endParaRPr>
          </a:p>
          <a:p>
            <a:pPr lvl="1"/>
            <a:r>
              <a:rPr lang="en-US" altLang="ja-JP" dirty="0"/>
              <a:t>Zoom </a:t>
            </a:r>
            <a:r>
              <a:rPr lang="ja-JP" altLang="en-US"/>
              <a:t>の会議室を作る</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オンライン授業の場合</a:t>
            </a:r>
            <a:endParaRPr lang="en-US" altLang="ja-JP" u="sng" dirty="0">
              <a:solidFill>
                <a:srgbClr val="00B050"/>
              </a:solidFill>
            </a:endParaRPr>
          </a:p>
          <a:p>
            <a:pPr lvl="1"/>
            <a:r>
              <a:rPr lang="en-US" altLang="ja-JP" dirty="0"/>
              <a:t>Zoom </a:t>
            </a:r>
            <a:r>
              <a:rPr lang="ja-JP" altLang="en-US"/>
              <a:t>会議室の</a:t>
            </a:r>
            <a:r>
              <a:rPr lang="en-US" altLang="ja-JP" dirty="0"/>
              <a:t> URL </a:t>
            </a:r>
            <a:r>
              <a:rPr lang="ja-JP" altLang="en-US"/>
              <a:t>を</a:t>
            </a:r>
            <a:r>
              <a:rPr lang="en-US" altLang="ja-JP" dirty="0"/>
              <a:t> ITC-LMS </a:t>
            </a:r>
            <a:r>
              <a:rPr lang="ja-JP" altLang="en-US"/>
              <a:t>に掲載する</a:t>
            </a:r>
            <a:endParaRPr lang="en-US" altLang="ja-JP" dirty="0"/>
          </a:p>
          <a:p>
            <a:pPr lvl="1"/>
            <a:r>
              <a:rPr lang="en-US" altLang="ja-JP" dirty="0"/>
              <a:t>Zoom </a:t>
            </a:r>
            <a:r>
              <a:rPr lang="ja-JP" altLang="en-US"/>
              <a:t>を使って授業を行う</a:t>
            </a:r>
            <a:endParaRPr lang="en-US" altLang="ja-JP" dirty="0"/>
          </a:p>
          <a:p>
            <a:pPr lvl="1"/>
            <a:r>
              <a:rPr lang="en-US" altLang="ja-JP" dirty="0"/>
              <a:t>ITC-LMS </a:t>
            </a:r>
            <a:r>
              <a:rPr lang="ja-JP" altLang="en-US"/>
              <a:t>で教材の配布や課題レポートの回収を行う</a:t>
            </a:r>
          </a:p>
        </p:txBody>
      </p:sp>
      <p:sp>
        <p:nvSpPr>
          <p:cNvPr id="4" name="日付プレースホルダー 3">
            <a:extLst>
              <a:ext uri="{FF2B5EF4-FFF2-40B4-BE49-F238E27FC236}">
                <a16:creationId xmlns:a16="http://schemas.microsoft.com/office/drawing/2014/main" id="{E20ACEC4-8369-7D2B-D340-B2810FF4A9F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ADC2EF2F-3D82-D46E-10FC-889F62C923A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BCF76AF-D3C9-7911-6C27-4572BE05B682}"/>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Tree>
    <p:extLst>
      <p:ext uri="{BB962C8B-B14F-4D97-AF65-F5344CB8AC3E}">
        <p14:creationId xmlns:p14="http://schemas.microsoft.com/office/powerpoint/2010/main" val="1951432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B5BFA6D-B8B6-93C5-06D4-BD023F43B884}"/>
              </a:ext>
            </a:extLst>
          </p:cNvPr>
          <p:cNvSpPr>
            <a:spLocks noGrp="1"/>
          </p:cNvSpPr>
          <p:nvPr>
            <p:ph idx="1"/>
          </p:nvPr>
        </p:nvSpPr>
        <p:spPr/>
        <p:txBody>
          <a:bodyPr/>
          <a:lstStyle/>
          <a:p>
            <a:r>
              <a:rPr lang="ja-JP" altLang="en-US"/>
              <a:t>入室制限のために「待機室」や「参加時に認証を求める」を使う場合には，注意が必要です</a:t>
            </a:r>
            <a:endParaRPr lang="en-US" altLang="ja-JP" dirty="0"/>
          </a:p>
          <a:p>
            <a:pPr lvl="1"/>
            <a:r>
              <a:rPr lang="ja-JP" altLang="en-US"/>
              <a:t>特に慣れていない学生に認証を求めると，入れないことがあります</a:t>
            </a:r>
            <a:endParaRPr lang="en-US" altLang="ja-JP" dirty="0"/>
          </a:p>
          <a:p>
            <a:pPr lvl="1"/>
            <a:r>
              <a:rPr lang="ja-JP" altLang="en-US"/>
              <a:t>全員を待機室で待たせると，入室許可を出すのが大変です</a:t>
            </a:r>
            <a:endParaRPr lang="en-US" altLang="ja-JP" dirty="0"/>
          </a:p>
          <a:p>
            <a:pPr lvl="1"/>
            <a:r>
              <a:rPr lang="ja-JP" altLang="en-US"/>
              <a:t>参考：</a:t>
            </a:r>
            <a:r>
              <a:rPr lang="en-US" altLang="ja-JP" dirty="0"/>
              <a:t> </a:t>
            </a:r>
            <a:r>
              <a:rPr lang="en" altLang="ja-JP" dirty="0">
                <a:hlinkClick r:id="rId2"/>
              </a:rPr>
              <a:t>https://utelecon.adm.u-tokyo.ac.jp/faculty_members/zoom_access_control</a:t>
            </a:r>
            <a:endParaRPr lang="ja-JP" altLang="en-US"/>
          </a:p>
          <a:p>
            <a:endParaRPr kumimoji="1" lang="ja-JP" altLang="en-US"/>
          </a:p>
        </p:txBody>
      </p:sp>
      <p:sp>
        <p:nvSpPr>
          <p:cNvPr id="4" name="日付プレースホルダー 3">
            <a:extLst>
              <a:ext uri="{FF2B5EF4-FFF2-40B4-BE49-F238E27FC236}">
                <a16:creationId xmlns:a16="http://schemas.microsoft.com/office/drawing/2014/main" id="{8EE67EB3-28CC-0EDB-A4C2-A7FA11298BD2}"/>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297E927-7A17-87CE-6B98-0E48EEEB36C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D08F944-7C3F-7554-5258-F5A7E9D29027}"/>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pic>
        <p:nvPicPr>
          <p:cNvPr id="7" name="図 6">
            <a:extLst>
              <a:ext uri="{FF2B5EF4-FFF2-40B4-BE49-F238E27FC236}">
                <a16:creationId xmlns:a16="http://schemas.microsoft.com/office/drawing/2014/main" id="{CB3215DB-BB45-C2E3-358F-FBCC08CFAAAB}"/>
              </a:ext>
            </a:extLst>
          </p:cNvPr>
          <p:cNvPicPr>
            <a:picLocks noChangeAspect="1"/>
          </p:cNvPicPr>
          <p:nvPr/>
        </p:nvPicPr>
        <p:blipFill>
          <a:blip r:embed="rId3"/>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5B7F817F-7356-26E1-27D5-D8A47713A0EE}"/>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2D58A1FD-C12A-C150-E64C-0902981292B5}"/>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AC578154-4DC0-FB4E-D380-1B757D7DBE93}"/>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1" name="図 10">
            <a:extLst>
              <a:ext uri="{FF2B5EF4-FFF2-40B4-BE49-F238E27FC236}">
                <a16:creationId xmlns:a16="http://schemas.microsoft.com/office/drawing/2014/main" id="{85D5CFB1-6855-23B6-AE6C-851ED7B032AC}"/>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27584" y="5029550"/>
            <a:ext cx="7343999" cy="1296000"/>
          </a:xfrm>
          <a:prstGeom prst="rect">
            <a:avLst/>
          </a:prstGeom>
        </p:spPr>
      </p:pic>
      <p:sp>
        <p:nvSpPr>
          <p:cNvPr id="12" name="正方形/長方形 11">
            <a:extLst>
              <a:ext uri="{FF2B5EF4-FFF2-40B4-BE49-F238E27FC236}">
                <a16:creationId xmlns:a16="http://schemas.microsoft.com/office/drawing/2014/main" id="{82CE5F0C-C30F-5B92-E9B4-70B3ABAA792B}"/>
              </a:ext>
            </a:extLst>
          </p:cNvPr>
          <p:cNvSpPr/>
          <p:nvPr/>
        </p:nvSpPr>
        <p:spPr>
          <a:xfrm>
            <a:off x="3779912" y="5480043"/>
            <a:ext cx="2773288" cy="6286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BED6C292-34C3-3641-2AD1-C5549885B986}"/>
              </a:ext>
            </a:extLst>
          </p:cNvPr>
          <p:cNvSpPr>
            <a:spLocks noGrp="1"/>
          </p:cNvSpPr>
          <p:nvPr>
            <p:ph type="title"/>
          </p:nvPr>
        </p:nvSpPr>
        <p:spPr/>
        <p:txBody>
          <a:bodyPr/>
          <a:lstStyle/>
          <a:p>
            <a:r>
              <a:rPr lang="ja-JP" altLang="en-US"/>
              <a:t>ミーティングの設定</a:t>
            </a:r>
            <a:endParaRPr kumimoji="1" lang="ja-JP" altLang="en-US"/>
          </a:p>
        </p:txBody>
      </p:sp>
    </p:spTree>
    <p:extLst>
      <p:ext uri="{BB962C8B-B14F-4D97-AF65-F5344CB8AC3E}">
        <p14:creationId xmlns:p14="http://schemas.microsoft.com/office/powerpoint/2010/main" val="4171576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76E0E4F-5450-CC6C-76B9-59E43700B8EB}"/>
              </a:ext>
            </a:extLst>
          </p:cNvPr>
          <p:cNvSpPr>
            <a:spLocks noGrp="1"/>
          </p:cNvSpPr>
          <p:nvPr>
            <p:ph idx="1"/>
          </p:nvPr>
        </p:nvSpPr>
        <p:spPr/>
        <p:txBody>
          <a:bodyPr/>
          <a:lstStyle/>
          <a:p>
            <a:r>
              <a:rPr lang="ja-JP" altLang="en-US"/>
              <a:t>ページ下部の「保存」ボタンを押し，次のページで「招待状をコピー」を押すと，</a:t>
            </a:r>
            <a:r>
              <a:rPr lang="en-US" altLang="ja-JP" dirty="0"/>
              <a:t>URL</a:t>
            </a:r>
            <a:r>
              <a:rPr lang="ja-JP" altLang="en-US"/>
              <a:t>，ミーティング</a:t>
            </a:r>
            <a:r>
              <a:rPr lang="en-US" altLang="ja-JP" dirty="0"/>
              <a:t>ID</a:t>
            </a:r>
            <a:r>
              <a:rPr lang="ja-JP" altLang="en-US"/>
              <a:t>，パスコードが表示されます</a:t>
            </a:r>
          </a:p>
        </p:txBody>
      </p:sp>
      <p:sp>
        <p:nvSpPr>
          <p:cNvPr id="4" name="日付プレースホルダー 3">
            <a:extLst>
              <a:ext uri="{FF2B5EF4-FFF2-40B4-BE49-F238E27FC236}">
                <a16:creationId xmlns:a16="http://schemas.microsoft.com/office/drawing/2014/main" id="{56118DA5-D2C0-3CD3-8317-48924B607AE0}"/>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65529268-7248-2C2F-0F85-3DD1277EBE44}"/>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AA044D7-3028-FFE8-9D98-5E933FC94EFA}"/>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pic>
        <p:nvPicPr>
          <p:cNvPr id="7" name="図 6">
            <a:extLst>
              <a:ext uri="{FF2B5EF4-FFF2-40B4-BE49-F238E27FC236}">
                <a16:creationId xmlns:a16="http://schemas.microsoft.com/office/drawing/2014/main" id="{B136CC95-D878-CA84-EEBC-735D0172F54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07504" y="3904955"/>
            <a:ext cx="4799889" cy="2188341"/>
          </a:xfrm>
          <a:prstGeom prst="rect">
            <a:avLst/>
          </a:prstGeom>
        </p:spPr>
      </p:pic>
      <p:sp>
        <p:nvSpPr>
          <p:cNvPr id="8" name="正方形/長方形 7">
            <a:extLst>
              <a:ext uri="{FF2B5EF4-FFF2-40B4-BE49-F238E27FC236}">
                <a16:creationId xmlns:a16="http://schemas.microsoft.com/office/drawing/2014/main" id="{3F3B6DAE-71F7-ECB1-D090-5ACF5AEF41B3}"/>
              </a:ext>
            </a:extLst>
          </p:cNvPr>
          <p:cNvSpPr/>
          <p:nvPr/>
        </p:nvSpPr>
        <p:spPr>
          <a:xfrm>
            <a:off x="1407000" y="5814000"/>
            <a:ext cx="234000" cy="14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9" name="図 8">
            <a:extLst>
              <a:ext uri="{FF2B5EF4-FFF2-40B4-BE49-F238E27FC236}">
                <a16:creationId xmlns:a16="http://schemas.microsoft.com/office/drawing/2014/main" id="{3114A569-E810-2858-785C-926F5650B7C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28096" y="2800350"/>
            <a:ext cx="3708400" cy="3556000"/>
          </a:xfrm>
          <a:prstGeom prst="rect">
            <a:avLst/>
          </a:prstGeom>
        </p:spPr>
      </p:pic>
      <p:sp>
        <p:nvSpPr>
          <p:cNvPr id="10" name="正方形/長方形 9">
            <a:extLst>
              <a:ext uri="{FF2B5EF4-FFF2-40B4-BE49-F238E27FC236}">
                <a16:creationId xmlns:a16="http://schemas.microsoft.com/office/drawing/2014/main" id="{3FD21D70-93BF-9589-3BBA-6D419AAB1EFA}"/>
              </a:ext>
            </a:extLst>
          </p:cNvPr>
          <p:cNvSpPr/>
          <p:nvPr/>
        </p:nvSpPr>
        <p:spPr>
          <a:xfrm>
            <a:off x="5544000" y="4284000"/>
            <a:ext cx="1800000" cy="5759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1" name="図 10">
            <a:extLst>
              <a:ext uri="{FF2B5EF4-FFF2-40B4-BE49-F238E27FC236}">
                <a16:creationId xmlns:a16="http://schemas.microsoft.com/office/drawing/2014/main" id="{29EF8EE1-482B-DEBE-0B9A-DB7C6FE531F4}"/>
              </a:ext>
            </a:extLst>
          </p:cNvPr>
          <p:cNvPicPr>
            <a:picLocks noChangeAspect="1"/>
          </p:cNvPicPr>
          <p:nvPr/>
        </p:nvPicPr>
        <p:blipFill>
          <a:blip r:embed="rId4"/>
          <a:stretch>
            <a:fillRect/>
          </a:stretch>
        </p:blipFill>
        <p:spPr>
          <a:xfrm>
            <a:off x="6834712" y="27527"/>
            <a:ext cx="2268942" cy="667224"/>
          </a:xfrm>
          <a:prstGeom prst="rect">
            <a:avLst/>
          </a:prstGeom>
        </p:spPr>
      </p:pic>
      <p:sp>
        <p:nvSpPr>
          <p:cNvPr id="12" name="正方形/長方形 11">
            <a:extLst>
              <a:ext uri="{FF2B5EF4-FFF2-40B4-BE49-F238E27FC236}">
                <a16:creationId xmlns:a16="http://schemas.microsoft.com/office/drawing/2014/main" id="{948A1A6B-DD15-37F0-DF12-D805D3BA36E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599895D7-9549-3E32-41D7-FD4C30A1AADA}"/>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8D509C32-514E-7B9E-C92A-27F80C189866}"/>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9CE14CEC-46F8-0083-6443-D5AC449A1A8E}"/>
              </a:ext>
            </a:extLst>
          </p:cNvPr>
          <p:cNvSpPr>
            <a:spLocks noGrp="1"/>
          </p:cNvSpPr>
          <p:nvPr>
            <p:ph type="title"/>
          </p:nvPr>
        </p:nvSpPr>
        <p:spPr/>
        <p:txBody>
          <a:bodyPr/>
          <a:lstStyle/>
          <a:p>
            <a:r>
              <a:rPr lang="ja-JP" altLang="en-US"/>
              <a:t>ミーティングの設定</a:t>
            </a:r>
            <a:endParaRPr kumimoji="1" lang="ja-JP" altLang="en-US"/>
          </a:p>
        </p:txBody>
      </p:sp>
    </p:spTree>
    <p:extLst>
      <p:ext uri="{BB962C8B-B14F-4D97-AF65-F5344CB8AC3E}">
        <p14:creationId xmlns:p14="http://schemas.microsoft.com/office/powerpoint/2010/main" val="4166628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DADA7D-0E81-AFCC-CAE1-C7FE88C3C819}"/>
              </a:ext>
            </a:extLst>
          </p:cNvPr>
          <p:cNvSpPr>
            <a:spLocks noGrp="1"/>
          </p:cNvSpPr>
          <p:nvPr>
            <p:ph type="title"/>
          </p:nvPr>
        </p:nvSpPr>
        <p:spPr/>
        <p:txBody>
          <a:bodyPr/>
          <a:lstStyle/>
          <a:p>
            <a:r>
              <a:rPr kumimoji="1" lang="ja-JP" altLang="en-US"/>
              <a:t>その他いろいろ</a:t>
            </a:r>
          </a:p>
        </p:txBody>
      </p:sp>
      <p:sp>
        <p:nvSpPr>
          <p:cNvPr id="3" name="コンテンツ プレースホルダー 2">
            <a:extLst>
              <a:ext uri="{FF2B5EF4-FFF2-40B4-BE49-F238E27FC236}">
                <a16:creationId xmlns:a16="http://schemas.microsoft.com/office/drawing/2014/main" id="{294D19C5-2869-08B3-3F6F-D2FF761E0805}"/>
              </a:ext>
            </a:extLst>
          </p:cNvPr>
          <p:cNvSpPr>
            <a:spLocks noGrp="1"/>
          </p:cNvSpPr>
          <p:nvPr>
            <p:ph idx="1"/>
          </p:nvPr>
        </p:nvSpPr>
        <p:spPr/>
        <p:txBody>
          <a:bodyPr>
            <a:normAutofit fontScale="92500"/>
          </a:bodyPr>
          <a:lstStyle/>
          <a:p>
            <a:r>
              <a:rPr lang="ja-JP" altLang="en-US"/>
              <a:t>他のサインイン方法</a:t>
            </a:r>
            <a:endParaRPr lang="en-US" altLang="ja-JP" dirty="0"/>
          </a:p>
          <a:p>
            <a:pPr lvl="1"/>
            <a:r>
              <a:rPr lang="en" altLang="ja-JP" dirty="0">
                <a:hlinkClick r:id="rId2"/>
              </a:rPr>
              <a:t>https://zoom.us/</a:t>
            </a:r>
            <a:r>
              <a:rPr lang="en" altLang="ja-JP" dirty="0"/>
              <a:t> </a:t>
            </a:r>
            <a:r>
              <a:rPr lang="ja-JP" altLang="en-US"/>
              <a:t>からサインインすることも可能です</a:t>
            </a:r>
            <a:endParaRPr lang="en-US" altLang="ja-JP" dirty="0"/>
          </a:p>
          <a:p>
            <a:pPr lvl="2"/>
            <a:r>
              <a:rPr lang="ja-JP" altLang="en-US"/>
              <a:t>「サインイン」を押す，「</a:t>
            </a:r>
            <a:r>
              <a:rPr lang="en-US" altLang="ja-JP" dirty="0"/>
              <a:t>SSO</a:t>
            </a:r>
            <a:r>
              <a:rPr lang="ja-JP" altLang="en-US"/>
              <a:t>」を押す，「</a:t>
            </a:r>
            <a:r>
              <a:rPr lang="en-US" altLang="ja-JP" dirty="0"/>
              <a:t>u-</a:t>
            </a:r>
            <a:r>
              <a:rPr lang="en-US" altLang="ja-JP" dirty="0" err="1"/>
              <a:t>tokyo</a:t>
            </a:r>
            <a:r>
              <a:rPr lang="en-US" altLang="ja-JP" dirty="0"/>
              <a:t>-ac-</a:t>
            </a:r>
            <a:r>
              <a:rPr lang="en-US" altLang="ja-JP" dirty="0" err="1"/>
              <a:t>jp</a:t>
            </a:r>
            <a:r>
              <a:rPr lang="ja-JP" altLang="en-US"/>
              <a:t>」と入力する，と手間がかかります</a:t>
            </a:r>
            <a:endParaRPr lang="en-US" altLang="ja-JP" dirty="0"/>
          </a:p>
          <a:p>
            <a:r>
              <a:rPr lang="en-US" altLang="ja-JP" dirty="0"/>
              <a:t>Zoom </a:t>
            </a:r>
            <a:r>
              <a:rPr lang="ja-JP" altLang="en-US"/>
              <a:t>のさまざまな機能</a:t>
            </a:r>
            <a:endParaRPr lang="en-US" altLang="ja-JP" dirty="0"/>
          </a:p>
          <a:p>
            <a:pPr lvl="1"/>
            <a:r>
              <a:rPr lang="en" altLang="ja-JP" dirty="0">
                <a:hlinkClick r:id="rId3"/>
              </a:rPr>
              <a:t>https://utelecon.adm.u-tokyo.ac.jp/zoom/</a:t>
            </a:r>
            <a:r>
              <a:rPr lang="en" altLang="ja-JP" dirty="0"/>
              <a:t> </a:t>
            </a:r>
            <a:r>
              <a:rPr lang="ja-JP" altLang="en-US"/>
              <a:t>をご覧ください</a:t>
            </a:r>
          </a:p>
          <a:p>
            <a:r>
              <a:rPr lang="ja-JP" altLang="en-US"/>
              <a:t>（注）別の</a:t>
            </a:r>
            <a:r>
              <a:rPr lang="en-US" altLang="ja-JP" dirty="0"/>
              <a:t> Zoom </a:t>
            </a:r>
            <a:r>
              <a:rPr lang="ja-JP" altLang="en-US"/>
              <a:t>アカウントを普段使っている場合</a:t>
            </a:r>
            <a:endParaRPr lang="en-US" altLang="ja-JP" dirty="0"/>
          </a:p>
          <a:p>
            <a:pPr lvl="1"/>
            <a:r>
              <a:rPr lang="ja-JP" altLang="en-US"/>
              <a:t>別の</a:t>
            </a:r>
            <a:r>
              <a:rPr lang="en-US" altLang="ja-JP" dirty="0"/>
              <a:t> Zoom </a:t>
            </a:r>
            <a:r>
              <a:rPr lang="ja-JP" altLang="en-US"/>
              <a:t>アカウントでサインインしている場合，一旦サインアウトしてから，先に述べたサインイン方法を試してください</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7A7FC3D6-4A94-B6A0-1C62-09157CF811EE}"/>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48E1C0F7-0B97-AD98-91DE-3989826375C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C87CAB5-1A97-7177-FB0F-1AD51073BD61}"/>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pic>
        <p:nvPicPr>
          <p:cNvPr id="7" name="図 6">
            <a:extLst>
              <a:ext uri="{FF2B5EF4-FFF2-40B4-BE49-F238E27FC236}">
                <a16:creationId xmlns:a16="http://schemas.microsoft.com/office/drawing/2014/main" id="{E35A0AE9-4268-F7A4-CA84-BBD74E54D879}"/>
              </a:ext>
            </a:extLst>
          </p:cNvPr>
          <p:cNvPicPr>
            <a:picLocks noChangeAspect="1"/>
          </p:cNvPicPr>
          <p:nvPr/>
        </p:nvPicPr>
        <p:blipFill>
          <a:blip r:embed="rId4"/>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1D125361-3E71-F448-6080-6DC769FDF282}"/>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813B33F3-E62D-48DA-D318-1DD71F1DC65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07D4B9C0-1062-5B94-245B-5E5773B692A0}"/>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705719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41CF-B07B-4F5D-846F-A6EFBF2479F8}"/>
              </a:ext>
            </a:extLst>
          </p:cNvPr>
          <p:cNvSpPr>
            <a:spLocks noGrp="1"/>
          </p:cNvSpPr>
          <p:nvPr>
            <p:ph type="title"/>
          </p:nvPr>
        </p:nvSpPr>
        <p:spPr/>
        <p:txBody>
          <a:bodyPr/>
          <a:lstStyle/>
          <a:p>
            <a:r>
              <a:rPr lang="en-US" altLang="ja-JP" dirty="0"/>
              <a:t>ITC-LMS</a:t>
            </a:r>
            <a:endParaRPr kumimoji="1" lang="ja-JP" altLang="en-US"/>
          </a:p>
        </p:txBody>
      </p:sp>
      <p:sp>
        <p:nvSpPr>
          <p:cNvPr id="3" name="コンテンツ プレースホルダー 2">
            <a:extLst>
              <a:ext uri="{FF2B5EF4-FFF2-40B4-BE49-F238E27FC236}">
                <a16:creationId xmlns:a16="http://schemas.microsoft.com/office/drawing/2014/main" id="{577E7F5C-64CB-8E92-1BBC-83A33B5405AB}"/>
              </a:ext>
            </a:extLst>
          </p:cNvPr>
          <p:cNvSpPr>
            <a:spLocks noGrp="1"/>
          </p:cNvSpPr>
          <p:nvPr>
            <p:ph idx="1"/>
          </p:nvPr>
        </p:nvSpPr>
        <p:spPr/>
        <p:txBody>
          <a:bodyPr/>
          <a:lstStyle/>
          <a:p>
            <a:r>
              <a:rPr lang="ja-JP" altLang="en-US"/>
              <a:t>オンライン授業の</a:t>
            </a:r>
            <a:r>
              <a:rPr lang="en-US" altLang="ja-JP" dirty="0"/>
              <a:t> URL </a:t>
            </a:r>
            <a:r>
              <a:rPr lang="ja-JP" altLang="en-US"/>
              <a:t>を作成したら，</a:t>
            </a:r>
            <a:r>
              <a:rPr lang="en-US" altLang="ja-JP" dirty="0"/>
              <a:t>ITC-LMS </a:t>
            </a:r>
            <a:r>
              <a:rPr lang="ja-JP" altLang="en-US"/>
              <a:t>に掲載して，学生に周知します</a:t>
            </a:r>
            <a:endParaRPr lang="en-US" altLang="ja-JP" dirty="0"/>
          </a:p>
          <a:p>
            <a:r>
              <a:rPr lang="ja-JP" altLang="en-US"/>
              <a:t>教材配布，レポート回収，小テストなどにも使えます</a:t>
            </a:r>
            <a:endParaRPr lang="en-US" altLang="ja-JP" dirty="0"/>
          </a:p>
          <a:p>
            <a:r>
              <a:rPr lang="en-US" altLang="ja-JP" dirty="0">
                <a:hlinkClick r:id="rId2"/>
              </a:rPr>
              <a:t>https://utelecon.adm.u-tokyo.ac.jp/itc_lms</a:t>
            </a:r>
            <a:r>
              <a:rPr lang="en-US" altLang="ja-JP" dirty="0"/>
              <a:t> </a:t>
            </a:r>
            <a:r>
              <a:rPr lang="ja-JP" altLang="en-US"/>
              <a:t>もご参照ください</a:t>
            </a:r>
            <a:endParaRPr lang="en-US" altLang="ja-JP" dirty="0"/>
          </a:p>
        </p:txBody>
      </p:sp>
      <p:sp>
        <p:nvSpPr>
          <p:cNvPr id="4" name="日付プレースホルダー 3">
            <a:extLst>
              <a:ext uri="{FF2B5EF4-FFF2-40B4-BE49-F238E27FC236}">
                <a16:creationId xmlns:a16="http://schemas.microsoft.com/office/drawing/2014/main" id="{26E7120A-C614-C281-5351-C803092154F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6E4308C4-A2D7-D9D7-BB50-6E0F2E646B4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D8D07B9-41F7-9ABF-5335-1AEDBC8315D6}"/>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grpSp>
        <p:nvGrpSpPr>
          <p:cNvPr id="7" name="グループ化 39">
            <a:extLst>
              <a:ext uri="{FF2B5EF4-FFF2-40B4-BE49-F238E27FC236}">
                <a16:creationId xmlns:a16="http://schemas.microsoft.com/office/drawing/2014/main" id="{F1D0F081-6042-49B3-E401-7660D6EC5E86}"/>
              </a:ext>
            </a:extLst>
          </p:cNvPr>
          <p:cNvGrpSpPr/>
          <p:nvPr/>
        </p:nvGrpSpPr>
        <p:grpSpPr>
          <a:xfrm>
            <a:off x="1173765" y="4248099"/>
            <a:ext cx="7286315" cy="2133229"/>
            <a:chOff x="179512" y="3599999"/>
            <a:chExt cx="8856984" cy="3141369"/>
          </a:xfrm>
        </p:grpSpPr>
        <p:sp>
          <p:nvSpPr>
            <p:cNvPr id="8" name="正方形/長方形 4">
              <a:extLst>
                <a:ext uri="{FF2B5EF4-FFF2-40B4-BE49-F238E27FC236}">
                  <a16:creationId xmlns:a16="http://schemas.microsoft.com/office/drawing/2014/main" id="{07ECD13F-A0B4-C275-52CE-BBBD938809A9}"/>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922C1F37-B52C-1D04-468C-90F1C47CC272}"/>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4"/>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453F830A-8BB2-3000-F042-7513442B982B}"/>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E21E6090-2A72-6414-2F64-B22EDFB41834}"/>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7471020A-53B5-A06D-BECE-77ACFF35387F}"/>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E088D3D8-6051-BAFF-4C9F-14A2A07D6D31}"/>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5F4CEDFB-F61A-8ED3-37C0-48DE81DD9DC4}"/>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2C0C66F6-8495-AF42-CBF7-AC042B22F69B}"/>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5543494B-C69A-5E2A-5F18-55872E9189EB}"/>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6"/>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C551885A-5BE9-5FCC-EEA6-C8F5F31FB3C6}"/>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7"/>
                </a:rPr>
                <a:t>Microsoft</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7"/>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2C2A443B-7F84-0892-71CE-C1E1798A73AD}"/>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8"/>
                </a:rPr>
                <a:t>Google</a:t>
              </a:r>
              <a:r>
                <a:rPr lang="ja-JP" altLang="en-US" sz="1200" b="1" dirty="0">
                  <a:solidFill>
                    <a:schemeClr val="tx1"/>
                  </a:solidFill>
                  <a:latin typeface="Meiryo UI" panose="020B0604030504040204" pitchFamily="50" charset="-128"/>
                  <a:ea typeface="Meiryo UI" panose="020B0604030504040204" pitchFamily="50" charset="-128"/>
                  <a:hlinkClick r:id="rId8"/>
                </a:rPr>
                <a:t>　</a:t>
              </a:r>
              <a:r>
                <a:rPr lang="en-US" altLang="ja-JP" sz="1200" b="1" dirty="0">
                  <a:solidFill>
                    <a:schemeClr val="tx1"/>
                  </a:solidFill>
                  <a:latin typeface="Meiryo UI" panose="020B0604030504040204" pitchFamily="50" charset="-128"/>
                  <a:ea typeface="Meiryo UI" panose="020B0604030504040204" pitchFamily="50" charset="-128"/>
                  <a:hlinkClick r:id="rId8"/>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E1B81715-76CA-B31C-20F6-609D73929BE8}"/>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18BB68B4-FF67-6783-5401-FE92F661DC37}"/>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9"/>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1" name="正方形/長方形 20">
            <a:extLst>
              <a:ext uri="{FF2B5EF4-FFF2-40B4-BE49-F238E27FC236}">
                <a16:creationId xmlns:a16="http://schemas.microsoft.com/office/drawing/2014/main" id="{1AFD04FF-392B-DA89-590D-073152EECDAC}"/>
              </a:ext>
            </a:extLst>
          </p:cNvPr>
          <p:cNvSpPr/>
          <p:nvPr/>
        </p:nvSpPr>
        <p:spPr>
          <a:xfrm>
            <a:off x="2451754" y="4238190"/>
            <a:ext cx="1051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723290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870779-5498-81E6-52D3-1B7CF742C1E5}"/>
              </a:ext>
            </a:extLst>
          </p:cNvPr>
          <p:cNvSpPr>
            <a:spLocks noGrp="1"/>
          </p:cNvSpPr>
          <p:nvPr>
            <p:ph type="title"/>
          </p:nvPr>
        </p:nvSpPr>
        <p:spPr/>
        <p:txBody>
          <a:bodyPr/>
          <a:lstStyle/>
          <a:p>
            <a:r>
              <a:rPr lang="ja-JP" altLang="en-US"/>
              <a:t>サインイン</a:t>
            </a:r>
            <a:endParaRPr kumimoji="1" lang="ja-JP" altLang="en-US"/>
          </a:p>
        </p:txBody>
      </p:sp>
      <p:sp>
        <p:nvSpPr>
          <p:cNvPr id="3" name="コンテンツ プレースホルダー 2">
            <a:extLst>
              <a:ext uri="{FF2B5EF4-FFF2-40B4-BE49-F238E27FC236}">
                <a16:creationId xmlns:a16="http://schemas.microsoft.com/office/drawing/2014/main" id="{0A4A9EDE-9EDF-6FAB-0C62-704BF3ECA8D6}"/>
              </a:ext>
            </a:extLst>
          </p:cNvPr>
          <p:cNvSpPr>
            <a:spLocks noGrp="1"/>
          </p:cNvSpPr>
          <p:nvPr>
            <p:ph idx="1"/>
          </p:nvPr>
        </p:nvSpPr>
        <p:spPr/>
        <p:txBody>
          <a:bodyPr/>
          <a:lstStyle/>
          <a:p>
            <a:r>
              <a:rPr lang="en" altLang="ja-JP" dirty="0">
                <a:hlinkClick r:id="rId2"/>
              </a:rPr>
              <a:t>https://itc-lms.ecc.u-tokyo.ac.jp/login</a:t>
            </a:r>
            <a:r>
              <a:rPr lang="en" altLang="ja-JP" dirty="0"/>
              <a:t> </a:t>
            </a:r>
            <a:r>
              <a:rPr lang="ja-JP" altLang="en-US"/>
              <a:t>にアクセスし，「ログイン」ボタンを押します</a:t>
            </a:r>
          </a:p>
        </p:txBody>
      </p:sp>
      <p:sp>
        <p:nvSpPr>
          <p:cNvPr id="4" name="日付プレースホルダー 3">
            <a:extLst>
              <a:ext uri="{FF2B5EF4-FFF2-40B4-BE49-F238E27FC236}">
                <a16:creationId xmlns:a16="http://schemas.microsoft.com/office/drawing/2014/main" id="{5D1F74AE-F9CE-E91B-D28D-A993F3FFE803}"/>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0E857018-10F0-A089-1615-1F7CAC5C6B3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821C458-B5A7-D300-014E-0676DC57F89F}"/>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pic>
        <p:nvPicPr>
          <p:cNvPr id="7" name="図 6">
            <a:extLst>
              <a:ext uri="{FF2B5EF4-FFF2-40B4-BE49-F238E27FC236}">
                <a16:creationId xmlns:a16="http://schemas.microsoft.com/office/drawing/2014/main" id="{6FA1D9AD-708F-6FB7-E585-0DAF8CD053D2}"/>
              </a:ext>
            </a:extLst>
          </p:cNvPr>
          <p:cNvPicPr>
            <a:picLocks noChangeAspect="1"/>
          </p:cNvPicPr>
          <p:nvPr/>
        </p:nvPicPr>
        <p:blipFill>
          <a:blip r:embed="rId3"/>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659649E2-013A-4FA4-6CB0-D1AD3FED248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EA6D1CAF-99A8-C0E0-F5A1-A13668951727}"/>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5400927E-AD18-1DB8-F22F-2F39EC4886D1}"/>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425E178D-56D8-E2F6-5661-82ADE9491B33}"/>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2" name="コンテンツ プレースホルダー 21">
            <a:extLst>
              <a:ext uri="{FF2B5EF4-FFF2-40B4-BE49-F238E27FC236}">
                <a16:creationId xmlns:a16="http://schemas.microsoft.com/office/drawing/2014/main" id="{8353D62F-7C69-56CD-2789-F4BFEC99B23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853987" y="3483999"/>
            <a:ext cx="4036118" cy="3330545"/>
          </a:xfrm>
          <a:prstGeom prst="rect">
            <a:avLst/>
          </a:prstGeom>
        </p:spPr>
      </p:pic>
      <p:pic>
        <p:nvPicPr>
          <p:cNvPr id="13" name="図 12">
            <a:extLst>
              <a:ext uri="{FF2B5EF4-FFF2-40B4-BE49-F238E27FC236}">
                <a16:creationId xmlns:a16="http://schemas.microsoft.com/office/drawing/2014/main" id="{957F5D21-60E9-E648-8245-B838425A86B2}"/>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73803" y="2725445"/>
            <a:ext cx="3946784" cy="3607285"/>
          </a:xfrm>
          <a:prstGeom prst="rect">
            <a:avLst/>
          </a:prstGeom>
        </p:spPr>
      </p:pic>
      <p:pic>
        <p:nvPicPr>
          <p:cNvPr id="14" name="図 13">
            <a:extLst>
              <a:ext uri="{FF2B5EF4-FFF2-40B4-BE49-F238E27FC236}">
                <a16:creationId xmlns:a16="http://schemas.microsoft.com/office/drawing/2014/main" id="{C0A7E051-7296-6131-A048-D8187BC6976D}"/>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553200" y="1963342"/>
            <a:ext cx="2621280" cy="1592580"/>
          </a:xfrm>
          <a:prstGeom prst="rect">
            <a:avLst/>
          </a:prstGeom>
        </p:spPr>
      </p:pic>
      <p:sp>
        <p:nvSpPr>
          <p:cNvPr id="15" name="左矢印 14">
            <a:extLst>
              <a:ext uri="{FF2B5EF4-FFF2-40B4-BE49-F238E27FC236}">
                <a16:creationId xmlns:a16="http://schemas.microsoft.com/office/drawing/2014/main" id="{09100BE6-5C18-72A2-21E2-01E1B057E466}"/>
              </a:ext>
            </a:extLst>
          </p:cNvPr>
          <p:cNvSpPr/>
          <p:nvPr/>
        </p:nvSpPr>
        <p:spPr>
          <a:xfrm rot="9780269">
            <a:off x="2833573" y="2893140"/>
            <a:ext cx="4270871"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左矢印 15">
            <a:extLst>
              <a:ext uri="{FF2B5EF4-FFF2-40B4-BE49-F238E27FC236}">
                <a16:creationId xmlns:a16="http://schemas.microsoft.com/office/drawing/2014/main" id="{DBCEF8CD-26B9-E384-6948-62B7DA7C7C0A}"/>
              </a:ext>
            </a:extLst>
          </p:cNvPr>
          <p:cNvSpPr/>
          <p:nvPr/>
        </p:nvSpPr>
        <p:spPr>
          <a:xfrm rot="18649561">
            <a:off x="6994763" y="3739225"/>
            <a:ext cx="1948442"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465ACC1-48A3-4A2A-AEB4-AF142AF04896}"/>
              </a:ext>
            </a:extLst>
          </p:cNvPr>
          <p:cNvSpPr/>
          <p:nvPr/>
        </p:nvSpPr>
        <p:spPr>
          <a:xfrm flipV="1">
            <a:off x="1800011" y="3681148"/>
            <a:ext cx="1044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59F2C616-D486-4E39-2E85-418B4B9CF225}"/>
              </a:ext>
            </a:extLst>
          </p:cNvPr>
          <p:cNvSpPr/>
          <p:nvPr/>
        </p:nvSpPr>
        <p:spPr>
          <a:xfrm>
            <a:off x="-10157" y="0"/>
            <a:ext cx="4330744" cy="7024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err="1"/>
              <a:t>ToDo</a:t>
            </a:r>
            <a:r>
              <a:rPr lang="en-US" altLang="ja-JP" sz="3200" dirty="0"/>
              <a:t>: </a:t>
            </a:r>
            <a:r>
              <a:rPr lang="ja-JP" altLang="en-US" sz="3200"/>
              <a:t>画面を変更する</a:t>
            </a:r>
            <a:endParaRPr kumimoji="1" lang="ja-JP" altLang="en-US" sz="3200"/>
          </a:p>
        </p:txBody>
      </p:sp>
    </p:spTree>
    <p:extLst>
      <p:ext uri="{BB962C8B-B14F-4D97-AF65-F5344CB8AC3E}">
        <p14:creationId xmlns:p14="http://schemas.microsoft.com/office/powerpoint/2010/main" val="2687248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F05C96-2787-715E-B974-BCBE698A435D}"/>
              </a:ext>
            </a:extLst>
          </p:cNvPr>
          <p:cNvSpPr>
            <a:spLocks noGrp="1"/>
          </p:cNvSpPr>
          <p:nvPr>
            <p:ph type="title"/>
          </p:nvPr>
        </p:nvSpPr>
        <p:spPr/>
        <p:txBody>
          <a:bodyPr/>
          <a:lstStyle/>
          <a:p>
            <a:r>
              <a:rPr lang="ja-JP" altLang="en-US"/>
              <a:t>出講表</a:t>
            </a:r>
            <a:endParaRPr kumimoji="1" lang="ja-JP" altLang="en-US"/>
          </a:p>
        </p:txBody>
      </p:sp>
      <p:sp>
        <p:nvSpPr>
          <p:cNvPr id="3" name="コンテンツ プレースホルダー 2">
            <a:extLst>
              <a:ext uri="{FF2B5EF4-FFF2-40B4-BE49-F238E27FC236}">
                <a16:creationId xmlns:a16="http://schemas.microsoft.com/office/drawing/2014/main" id="{762A5E79-CDA2-E969-1266-220659369465}"/>
              </a:ext>
            </a:extLst>
          </p:cNvPr>
          <p:cNvSpPr>
            <a:spLocks noGrp="1"/>
          </p:cNvSpPr>
          <p:nvPr>
            <p:ph idx="1"/>
          </p:nvPr>
        </p:nvSpPr>
        <p:spPr/>
        <p:txBody>
          <a:bodyPr/>
          <a:lstStyle/>
          <a:p>
            <a:r>
              <a:rPr lang="ja-JP" altLang="en-US"/>
              <a:t>ログインして最初に訪れるページです</a:t>
            </a:r>
            <a:endParaRPr lang="en-US" altLang="ja-JP" dirty="0"/>
          </a:p>
          <a:p>
            <a:r>
              <a:rPr lang="ja-JP" altLang="en-US"/>
              <a:t>アクセスした日が属する学期の担当コースが表示されます</a:t>
            </a:r>
            <a:endParaRPr lang="en-US" altLang="ja-JP" dirty="0"/>
          </a:p>
          <a:p>
            <a:pPr lvl="1"/>
            <a:r>
              <a:rPr lang="en-US" altLang="ja-JP" dirty="0"/>
              <a:t>A</a:t>
            </a:r>
            <a:r>
              <a:rPr lang="ja-JP" altLang="en-US"/>
              <a:t>セメスターのコースを</a:t>
            </a:r>
            <a:r>
              <a:rPr lang="en-US" altLang="ja-JP" dirty="0"/>
              <a:t>9</a:t>
            </a:r>
            <a:r>
              <a:rPr lang="ja-JP" altLang="en-US"/>
              <a:t>月中に使う場合，年度と開講期を指定する必要があります</a:t>
            </a:r>
          </a:p>
          <a:p>
            <a:endParaRPr kumimoji="1" lang="ja-JP" altLang="en-US"/>
          </a:p>
        </p:txBody>
      </p:sp>
      <p:sp>
        <p:nvSpPr>
          <p:cNvPr id="4" name="日付プレースホルダー 3">
            <a:extLst>
              <a:ext uri="{FF2B5EF4-FFF2-40B4-BE49-F238E27FC236}">
                <a16:creationId xmlns:a16="http://schemas.microsoft.com/office/drawing/2014/main" id="{D3BAC412-47C8-2E2C-019B-A378A8FEF8A4}"/>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2B975637-0794-53C6-898D-0DE17E7399A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64D7D40-A93F-8E29-49E1-8E980BEE88ED}"/>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pic>
        <p:nvPicPr>
          <p:cNvPr id="7" name="図 6">
            <a:extLst>
              <a:ext uri="{FF2B5EF4-FFF2-40B4-BE49-F238E27FC236}">
                <a16:creationId xmlns:a16="http://schemas.microsoft.com/office/drawing/2014/main" id="{F96B56EA-4751-620B-D142-56DA1FFFFCB7}"/>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4A3DDD01-460C-1887-36C9-A8D703FBAF39}"/>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F05A373A-8DA4-BE99-04A1-AC8F580155A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F5A958CA-A69B-F414-D835-49BD5644747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A08FC86E-554D-469D-901D-FF8C486124E8}"/>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2" name="図 11">
            <a:extLst>
              <a:ext uri="{FF2B5EF4-FFF2-40B4-BE49-F238E27FC236}">
                <a16:creationId xmlns:a16="http://schemas.microsoft.com/office/drawing/2014/main" id="{08C83AAE-B08A-C348-A8A8-D02AF123083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887822" y="3667787"/>
            <a:ext cx="4065678" cy="2690488"/>
          </a:xfrm>
          <a:prstGeom prst="rect">
            <a:avLst/>
          </a:prstGeom>
        </p:spPr>
      </p:pic>
      <p:sp>
        <p:nvSpPr>
          <p:cNvPr id="13" name="正方形/長方形 12">
            <a:extLst>
              <a:ext uri="{FF2B5EF4-FFF2-40B4-BE49-F238E27FC236}">
                <a16:creationId xmlns:a16="http://schemas.microsoft.com/office/drawing/2014/main" id="{A8ED6BBD-FEBB-9576-6627-494D87D0876C}"/>
              </a:ext>
            </a:extLst>
          </p:cNvPr>
          <p:cNvSpPr/>
          <p:nvPr/>
        </p:nvSpPr>
        <p:spPr>
          <a:xfrm flipV="1">
            <a:off x="4932040" y="3897064"/>
            <a:ext cx="936000" cy="14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吹き出し 13">
            <a:extLst>
              <a:ext uri="{FF2B5EF4-FFF2-40B4-BE49-F238E27FC236}">
                <a16:creationId xmlns:a16="http://schemas.microsoft.com/office/drawing/2014/main" id="{C5AA73A0-CBF6-1B6A-627C-0FE8204C0539}"/>
              </a:ext>
            </a:extLst>
          </p:cNvPr>
          <p:cNvSpPr/>
          <p:nvPr/>
        </p:nvSpPr>
        <p:spPr>
          <a:xfrm>
            <a:off x="971600" y="3861049"/>
            <a:ext cx="1966156" cy="987626"/>
          </a:xfrm>
          <a:prstGeom prst="wedgeRoundRectCallout">
            <a:avLst>
              <a:gd name="adj1" fmla="val 149785"/>
              <a:gd name="adj2" fmla="val -386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年度とタームをプルダウンで選択</a:t>
            </a:r>
            <a:endParaRPr lang="en-US" altLang="ja-JP" sz="2000" dirty="0"/>
          </a:p>
        </p:txBody>
      </p:sp>
    </p:spTree>
    <p:extLst>
      <p:ext uri="{BB962C8B-B14F-4D97-AF65-F5344CB8AC3E}">
        <p14:creationId xmlns:p14="http://schemas.microsoft.com/office/powerpoint/2010/main" val="274591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E48EFB1-8368-7656-9586-A4B85D805745}"/>
              </a:ext>
            </a:extLst>
          </p:cNvPr>
          <p:cNvSpPr>
            <a:spLocks noGrp="1"/>
          </p:cNvSpPr>
          <p:nvPr>
            <p:ph idx="1"/>
          </p:nvPr>
        </p:nvSpPr>
        <p:spPr/>
        <p:txBody>
          <a:bodyPr/>
          <a:lstStyle/>
          <a:p>
            <a:r>
              <a:rPr lang="ja-JP" altLang="en-US"/>
              <a:t>出講表から授業を選び，「オンライン授業情報」欄に，</a:t>
            </a:r>
            <a:r>
              <a:rPr lang="en-US" altLang="ja-JP" dirty="0"/>
              <a:t>Zoom</a:t>
            </a:r>
            <a:r>
              <a:rPr lang="ja-JP" altLang="en-US"/>
              <a:t>ミーティングの</a:t>
            </a:r>
            <a:r>
              <a:rPr lang="en-US" altLang="ja-JP" dirty="0"/>
              <a:t>URL</a:t>
            </a:r>
            <a:r>
              <a:rPr lang="ja-JP" altLang="en-US"/>
              <a:t>等を掲載します</a:t>
            </a:r>
          </a:p>
        </p:txBody>
      </p:sp>
      <p:sp>
        <p:nvSpPr>
          <p:cNvPr id="4" name="日付プレースホルダー 3">
            <a:extLst>
              <a:ext uri="{FF2B5EF4-FFF2-40B4-BE49-F238E27FC236}">
                <a16:creationId xmlns:a16="http://schemas.microsoft.com/office/drawing/2014/main" id="{39826A54-D813-06E6-056E-AEE703A8781E}"/>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5200117-B1E0-C137-B809-8A704B236F0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326722F-C2C6-27D2-6873-ED44397CF623}"/>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pic>
        <p:nvPicPr>
          <p:cNvPr id="7" name="図 6">
            <a:extLst>
              <a:ext uri="{FF2B5EF4-FFF2-40B4-BE49-F238E27FC236}">
                <a16:creationId xmlns:a16="http://schemas.microsoft.com/office/drawing/2014/main" id="{64DD3935-78B1-3823-9835-59C28B0FDCB2}"/>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B473AC94-C554-ECD7-3774-91B218246A7D}"/>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DBF24CBA-3798-72F3-1028-2C3406E8B06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5211BEF7-E774-E40C-D8C2-7723B3EAA63D}"/>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7999BA50-FB3E-A526-E1E2-1E9A642D376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A2636814-4E85-B497-556C-E8FE7A2C28DC}"/>
              </a:ext>
            </a:extLst>
          </p:cNvPr>
          <p:cNvSpPr>
            <a:spLocks noGrp="1"/>
          </p:cNvSpPr>
          <p:nvPr>
            <p:ph type="title"/>
          </p:nvPr>
        </p:nvSpPr>
        <p:spPr/>
        <p:txBody>
          <a:bodyPr/>
          <a:lstStyle/>
          <a:p>
            <a:r>
              <a:rPr lang="ja-JP" altLang="en-US"/>
              <a:t>オンライン授業情報</a:t>
            </a:r>
            <a:endParaRPr kumimoji="1" lang="ja-JP" altLang="en-US"/>
          </a:p>
        </p:txBody>
      </p:sp>
      <p:pic>
        <p:nvPicPr>
          <p:cNvPr id="12" name="図 11">
            <a:extLst>
              <a:ext uri="{FF2B5EF4-FFF2-40B4-BE49-F238E27FC236}">
                <a16:creationId xmlns:a16="http://schemas.microsoft.com/office/drawing/2014/main" id="{F88E02B9-99CD-DD97-B99F-F2AB0ECE013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08101" y="2780928"/>
            <a:ext cx="7724339" cy="3437423"/>
          </a:xfrm>
          <a:prstGeom prst="rect">
            <a:avLst/>
          </a:prstGeom>
        </p:spPr>
      </p:pic>
      <p:sp>
        <p:nvSpPr>
          <p:cNvPr id="13" name="正方形/長方形 12">
            <a:extLst>
              <a:ext uri="{FF2B5EF4-FFF2-40B4-BE49-F238E27FC236}">
                <a16:creationId xmlns:a16="http://schemas.microsoft.com/office/drawing/2014/main" id="{A093C0F1-6DA0-F5D1-D2D4-76CF5BBBD850}"/>
              </a:ext>
            </a:extLst>
          </p:cNvPr>
          <p:cNvSpPr>
            <a:spLocks/>
          </p:cNvSpPr>
          <p:nvPr/>
        </p:nvSpPr>
        <p:spPr>
          <a:xfrm>
            <a:off x="827584" y="4503770"/>
            <a:ext cx="7704856" cy="169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FAC77DEB-D39B-6551-3997-4A90EED87149}"/>
              </a:ext>
            </a:extLst>
          </p:cNvPr>
          <p:cNvSpPr/>
          <p:nvPr/>
        </p:nvSpPr>
        <p:spPr>
          <a:xfrm>
            <a:off x="8018542" y="4536000"/>
            <a:ext cx="369882" cy="3223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17C892F5-A3D8-7747-0DBD-A21B2B4CEFC0}"/>
              </a:ext>
            </a:extLst>
          </p:cNvPr>
          <p:cNvSpPr/>
          <p:nvPr/>
        </p:nvSpPr>
        <p:spPr>
          <a:xfrm>
            <a:off x="5048131" y="5056659"/>
            <a:ext cx="1943337" cy="771461"/>
          </a:xfrm>
          <a:prstGeom prst="wedgeRoundRectCallout">
            <a:avLst>
              <a:gd name="adj1" fmla="val 103378"/>
              <a:gd name="adj2" fmla="val -906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ここを押すと編集モード</a:t>
            </a:r>
            <a:endParaRPr lang="en-US" altLang="ja-JP" sz="2000" dirty="0"/>
          </a:p>
        </p:txBody>
      </p:sp>
    </p:spTree>
    <p:extLst>
      <p:ext uri="{BB962C8B-B14F-4D97-AF65-F5344CB8AC3E}">
        <p14:creationId xmlns:p14="http://schemas.microsoft.com/office/powerpoint/2010/main" val="1061063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469E5B-68CA-FCE8-9E43-6CF041B298E6}"/>
              </a:ext>
            </a:extLst>
          </p:cNvPr>
          <p:cNvSpPr>
            <a:spLocks noGrp="1"/>
          </p:cNvSpPr>
          <p:nvPr>
            <p:ph type="title"/>
          </p:nvPr>
        </p:nvSpPr>
        <p:spPr/>
        <p:txBody>
          <a:bodyPr/>
          <a:lstStyle/>
          <a:p>
            <a:r>
              <a:rPr lang="ja-JP" altLang="en-US"/>
              <a:t>オンライン授業情報</a:t>
            </a:r>
            <a:endParaRPr kumimoji="1" lang="ja-JP" altLang="en-US"/>
          </a:p>
        </p:txBody>
      </p:sp>
      <p:sp>
        <p:nvSpPr>
          <p:cNvPr id="3" name="コンテンツ プレースホルダー 2">
            <a:extLst>
              <a:ext uri="{FF2B5EF4-FFF2-40B4-BE49-F238E27FC236}">
                <a16:creationId xmlns:a16="http://schemas.microsoft.com/office/drawing/2014/main" id="{08A5B257-454A-70CB-1C5F-977B57779DD1}"/>
              </a:ext>
            </a:extLst>
          </p:cNvPr>
          <p:cNvSpPr>
            <a:spLocks noGrp="1"/>
          </p:cNvSpPr>
          <p:nvPr>
            <p:ph idx="1"/>
          </p:nvPr>
        </p:nvSpPr>
        <p:spPr/>
        <p:txBody>
          <a:bodyPr/>
          <a:lstStyle/>
          <a:p>
            <a:r>
              <a:rPr lang="ja-JP" altLang="en-US"/>
              <a:t>お手数ですが，</a:t>
            </a:r>
            <a:r>
              <a:rPr lang="en-US" altLang="ja-JP" dirty="0"/>
              <a:t>URL</a:t>
            </a:r>
            <a:r>
              <a:rPr lang="ja-JP" altLang="en-US"/>
              <a:t>のリンク化，ミーティング</a:t>
            </a:r>
            <a:r>
              <a:rPr lang="en-US" altLang="ja-JP" dirty="0"/>
              <a:t>ID</a:t>
            </a:r>
            <a:r>
              <a:rPr lang="ja-JP" altLang="en-US"/>
              <a:t>とパスワードの掲載もお願いします</a:t>
            </a:r>
            <a:endParaRPr lang="en-US" altLang="ja-JP" dirty="0"/>
          </a:p>
          <a:p>
            <a:r>
              <a:rPr lang="ja-JP" altLang="en-US"/>
              <a:t>参考</a:t>
            </a:r>
            <a:r>
              <a:rPr lang="en-US" altLang="ja-JP" dirty="0"/>
              <a:t>: </a:t>
            </a:r>
            <a:r>
              <a:rPr lang="en" altLang="ja-JP" sz="2200" dirty="0">
                <a:hlinkClick r:id="rId2"/>
              </a:rPr>
              <a:t>https://utelecon.adm.u-tokyo.ac.jp/faculty_members/url</a:t>
            </a:r>
            <a:r>
              <a:rPr lang="en" altLang="ja-JP" sz="2200" dirty="0"/>
              <a:t> </a:t>
            </a:r>
            <a:endParaRPr lang="en-US" altLang="ja-JP" sz="2200" dirty="0"/>
          </a:p>
          <a:p>
            <a:endParaRPr kumimoji="1" lang="ja-JP" altLang="en-US"/>
          </a:p>
        </p:txBody>
      </p:sp>
      <p:sp>
        <p:nvSpPr>
          <p:cNvPr id="4" name="日付プレースホルダー 3">
            <a:extLst>
              <a:ext uri="{FF2B5EF4-FFF2-40B4-BE49-F238E27FC236}">
                <a16:creationId xmlns:a16="http://schemas.microsoft.com/office/drawing/2014/main" id="{FDFDEBDA-FC1D-5B02-8969-9292B2D718CF}"/>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DA68D592-BF75-E63E-2D2C-5458CA8E7D7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BBD7FED-2EDE-5023-FF43-74CCD4E593BF}"/>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pic>
        <p:nvPicPr>
          <p:cNvPr id="7" name="図 6">
            <a:extLst>
              <a:ext uri="{FF2B5EF4-FFF2-40B4-BE49-F238E27FC236}">
                <a16:creationId xmlns:a16="http://schemas.microsoft.com/office/drawing/2014/main" id="{53B8F7BC-3C82-D73C-3516-3347DBA026EA}"/>
              </a:ext>
            </a:extLst>
          </p:cNvPr>
          <p:cNvPicPr>
            <a:picLocks noChangeAspect="1"/>
          </p:cNvPicPr>
          <p:nvPr/>
        </p:nvPicPr>
        <p:blipFill>
          <a:blip r:embed="rId3"/>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239C6D2A-059E-A339-630B-42A1AF725D4E}"/>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664774C2-4647-28C9-0B56-9FBE78E3ADE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E6E9A64D-4C8F-C754-5A3C-7961D580F85C}"/>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5625B94-AE1A-8473-1F0B-FDF360456A3A}"/>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2" name="図 11">
            <a:extLst>
              <a:ext uri="{FF2B5EF4-FFF2-40B4-BE49-F238E27FC236}">
                <a16:creationId xmlns:a16="http://schemas.microsoft.com/office/drawing/2014/main" id="{6D4D9B19-BCCE-F0FF-C4F3-A663DA46B6F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9284" y="3159670"/>
            <a:ext cx="8613267" cy="3044190"/>
          </a:xfrm>
          <a:prstGeom prst="rect">
            <a:avLst/>
          </a:prstGeom>
        </p:spPr>
      </p:pic>
      <p:sp>
        <p:nvSpPr>
          <p:cNvPr id="13" name="正方形/長方形 12">
            <a:extLst>
              <a:ext uri="{FF2B5EF4-FFF2-40B4-BE49-F238E27FC236}">
                <a16:creationId xmlns:a16="http://schemas.microsoft.com/office/drawing/2014/main" id="{B62D7D4C-0BF2-BDAE-49A9-37C9A3FEFE56}"/>
              </a:ext>
            </a:extLst>
          </p:cNvPr>
          <p:cNvSpPr/>
          <p:nvPr/>
        </p:nvSpPr>
        <p:spPr>
          <a:xfrm>
            <a:off x="2574697" y="4653136"/>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B722F06-9012-3891-24EB-41D41C21FFBA}"/>
              </a:ext>
            </a:extLst>
          </p:cNvPr>
          <p:cNvSpPr/>
          <p:nvPr/>
        </p:nvSpPr>
        <p:spPr>
          <a:xfrm flipV="1">
            <a:off x="2592000" y="5724000"/>
            <a:ext cx="1943336"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7142590A-993A-4DFD-513F-975476A4E1CE}"/>
              </a:ext>
            </a:extLst>
          </p:cNvPr>
          <p:cNvSpPr/>
          <p:nvPr/>
        </p:nvSpPr>
        <p:spPr>
          <a:xfrm>
            <a:off x="6338004" y="5385395"/>
            <a:ext cx="1943337" cy="1002875"/>
          </a:xfrm>
          <a:prstGeom prst="wedgeRoundRectCallout">
            <a:avLst>
              <a:gd name="adj1" fmla="val -142774"/>
              <a:gd name="adj2" fmla="val -30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これも載せて欲しいという要望あり</a:t>
            </a:r>
            <a:endParaRPr lang="en-US" altLang="ja-JP" sz="2000" dirty="0"/>
          </a:p>
        </p:txBody>
      </p:sp>
      <p:sp>
        <p:nvSpPr>
          <p:cNvPr id="16" name="角丸四角形吹き出し 15">
            <a:extLst>
              <a:ext uri="{FF2B5EF4-FFF2-40B4-BE49-F238E27FC236}">
                <a16:creationId xmlns:a16="http://schemas.microsoft.com/office/drawing/2014/main" id="{EEC1F361-3F98-5BB1-4247-74377A5334CE}"/>
              </a:ext>
            </a:extLst>
          </p:cNvPr>
          <p:cNvSpPr/>
          <p:nvPr/>
        </p:nvSpPr>
        <p:spPr>
          <a:xfrm>
            <a:off x="30754" y="4869160"/>
            <a:ext cx="1943337" cy="930851"/>
          </a:xfrm>
          <a:prstGeom prst="wedgeRoundRectCallout">
            <a:avLst>
              <a:gd name="adj1" fmla="val 80251"/>
              <a:gd name="adj2" fmla="val -622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URL</a:t>
            </a:r>
            <a:r>
              <a:rPr lang="ja-JP" altLang="en-US" sz="2000"/>
              <a:t>を選択しここを押して</a:t>
            </a:r>
            <a:endParaRPr lang="en-US" altLang="ja-JP" sz="2000" dirty="0"/>
          </a:p>
          <a:p>
            <a:pPr algn="ctr"/>
            <a:r>
              <a:rPr lang="ja-JP" altLang="en-US" sz="2000"/>
              <a:t>リンクにする</a:t>
            </a:r>
            <a:endParaRPr lang="en-US" altLang="ja-JP" sz="2000" dirty="0"/>
          </a:p>
        </p:txBody>
      </p:sp>
    </p:spTree>
    <p:extLst>
      <p:ext uri="{BB962C8B-B14F-4D97-AF65-F5344CB8AC3E}">
        <p14:creationId xmlns:p14="http://schemas.microsoft.com/office/powerpoint/2010/main" val="2474618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25B6CA-213A-BE11-9609-B4D0CB05E3CB}"/>
              </a:ext>
            </a:extLst>
          </p:cNvPr>
          <p:cNvSpPr>
            <a:spLocks noGrp="1"/>
          </p:cNvSpPr>
          <p:nvPr>
            <p:ph type="title"/>
          </p:nvPr>
        </p:nvSpPr>
        <p:spPr/>
        <p:txBody>
          <a:bodyPr/>
          <a:lstStyle/>
          <a:p>
            <a:r>
              <a:rPr lang="en-US" altLang="ja-JP" dirty="0"/>
              <a:t>ITC-LMS </a:t>
            </a:r>
            <a:r>
              <a:rPr lang="ja-JP" altLang="en-US"/>
              <a:t>の機能</a:t>
            </a:r>
            <a:endParaRPr kumimoji="1" lang="ja-JP" altLang="en-US"/>
          </a:p>
        </p:txBody>
      </p:sp>
      <p:sp>
        <p:nvSpPr>
          <p:cNvPr id="3" name="コンテンツ プレースホルダー 2">
            <a:extLst>
              <a:ext uri="{FF2B5EF4-FFF2-40B4-BE49-F238E27FC236}">
                <a16:creationId xmlns:a16="http://schemas.microsoft.com/office/drawing/2014/main" id="{3BE32D24-B023-0BEB-C46A-DC696D91E67C}"/>
              </a:ext>
            </a:extLst>
          </p:cNvPr>
          <p:cNvSpPr>
            <a:spLocks noGrp="1"/>
          </p:cNvSpPr>
          <p:nvPr>
            <p:ph idx="1"/>
          </p:nvPr>
        </p:nvSpPr>
        <p:spPr/>
        <p:txBody>
          <a:bodyPr>
            <a:normAutofit fontScale="92500" lnSpcReduction="10000"/>
          </a:bodyPr>
          <a:lstStyle/>
          <a:p>
            <a:r>
              <a:rPr lang="ja-JP" altLang="en-US"/>
              <a:t>授業履修者限定で連絡や情報の受け渡しができます</a:t>
            </a:r>
          </a:p>
          <a:p>
            <a:pPr lvl="1"/>
            <a:r>
              <a:rPr lang="ja-JP" altLang="en-US"/>
              <a:t>コミュニケーション支援</a:t>
            </a:r>
            <a:endParaRPr lang="en-US" altLang="ja-JP" dirty="0"/>
          </a:p>
          <a:p>
            <a:pPr lvl="2"/>
            <a:r>
              <a:rPr lang="ja-JP" altLang="en-US"/>
              <a:t>お知らせ（教員→学生）</a:t>
            </a:r>
            <a:endParaRPr lang="en-US" altLang="ja-JP" dirty="0"/>
          </a:p>
          <a:p>
            <a:pPr lvl="2"/>
            <a:r>
              <a:rPr lang="ja-JP" altLang="en-US"/>
              <a:t>メッセージ（学生→教員）</a:t>
            </a:r>
            <a:endParaRPr lang="en-US" altLang="ja-JP" dirty="0"/>
          </a:p>
          <a:p>
            <a:pPr lvl="2"/>
            <a:r>
              <a:rPr lang="ja-JP" altLang="en-US"/>
              <a:t>オンライン掲示板（学生⇄教員，学生⇄学生）</a:t>
            </a:r>
            <a:endParaRPr lang="en-US" altLang="ja-JP" dirty="0"/>
          </a:p>
          <a:p>
            <a:pPr lvl="1"/>
            <a:r>
              <a:rPr lang="ja-JP" altLang="en-US"/>
              <a:t>授業に特有の情報の受け渡し</a:t>
            </a:r>
            <a:endParaRPr lang="en-US" altLang="ja-JP" dirty="0"/>
          </a:p>
          <a:p>
            <a:pPr lvl="2"/>
            <a:r>
              <a:rPr lang="ja-JP" altLang="en-US"/>
              <a:t>教材配布</a:t>
            </a:r>
            <a:endParaRPr lang="en-US" altLang="ja-JP" dirty="0"/>
          </a:p>
          <a:p>
            <a:pPr lvl="2"/>
            <a:r>
              <a:rPr lang="ja-JP" altLang="en-US"/>
              <a:t>レポート回収とそれに対する採点結果等の配布</a:t>
            </a:r>
            <a:endParaRPr lang="en-US" altLang="ja-JP" dirty="0"/>
          </a:p>
          <a:p>
            <a:pPr lvl="2"/>
            <a:r>
              <a:rPr lang="ja-JP" altLang="en-US"/>
              <a:t>小テスト</a:t>
            </a:r>
            <a:endParaRPr lang="en-US" altLang="ja-JP" dirty="0"/>
          </a:p>
          <a:p>
            <a:pPr lvl="2"/>
            <a:r>
              <a:rPr lang="ja-JP" altLang="en-US"/>
              <a:t>出席確認</a:t>
            </a:r>
            <a:endParaRPr lang="en-US" altLang="ja-JP" dirty="0"/>
          </a:p>
          <a:p>
            <a:pPr lvl="1"/>
            <a:r>
              <a:rPr lang="ja-JP" altLang="en-US"/>
              <a:t>その他</a:t>
            </a:r>
            <a:endParaRPr lang="en-US" altLang="ja-JP" dirty="0"/>
          </a:p>
          <a:p>
            <a:pPr lvl="2"/>
            <a:r>
              <a:rPr lang="ja-JP" altLang="en-US"/>
              <a:t>アンケート</a:t>
            </a:r>
          </a:p>
        </p:txBody>
      </p:sp>
      <p:sp>
        <p:nvSpPr>
          <p:cNvPr id="4" name="日付プレースホルダー 3">
            <a:extLst>
              <a:ext uri="{FF2B5EF4-FFF2-40B4-BE49-F238E27FC236}">
                <a16:creationId xmlns:a16="http://schemas.microsoft.com/office/drawing/2014/main" id="{627D97F7-A307-638C-4363-C03B85E723CD}"/>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900D7BA1-1F44-7B37-9AF1-0938E83140F4}"/>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47A3216-B9A6-D353-337C-600845114409}"/>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pic>
        <p:nvPicPr>
          <p:cNvPr id="7" name="図 6">
            <a:extLst>
              <a:ext uri="{FF2B5EF4-FFF2-40B4-BE49-F238E27FC236}">
                <a16:creationId xmlns:a16="http://schemas.microsoft.com/office/drawing/2014/main" id="{90D4FEE0-011E-968C-86F1-BD0E20888F29}"/>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AF9DABBD-B968-8D7A-9971-7AE3B917ED7D}"/>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0C2CF53B-C5C5-2BD9-01BA-FCE5B38A30A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CE14AC89-0E14-B7ED-F81A-C5AE618AFB2D}"/>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C855FAA8-6D0D-A36F-549D-C19E7AED59B9}"/>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55956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E7A58386-80B4-B1C9-D01B-8BF3108CF24E}"/>
              </a:ext>
            </a:extLst>
          </p:cNvPr>
          <p:cNvSpPr>
            <a:spLocks noGrp="1"/>
          </p:cNvSpPr>
          <p:nvPr>
            <p:ph idx="1"/>
          </p:nvPr>
        </p:nvSpPr>
        <p:spPr/>
        <p:txBody>
          <a:bodyPr/>
          <a:lstStyle/>
          <a:p>
            <a:r>
              <a:rPr lang="ja-JP" altLang="en-US"/>
              <a:t>コースのページを縦にスクロールすると，「課題」，「教材」などの一覧と，登録ボタンが表示されます</a:t>
            </a:r>
          </a:p>
          <a:p>
            <a:endParaRPr kumimoji="1" lang="ja-JP" altLang="en-US"/>
          </a:p>
        </p:txBody>
      </p:sp>
      <p:sp>
        <p:nvSpPr>
          <p:cNvPr id="4" name="日付プレースホルダー 3">
            <a:extLst>
              <a:ext uri="{FF2B5EF4-FFF2-40B4-BE49-F238E27FC236}">
                <a16:creationId xmlns:a16="http://schemas.microsoft.com/office/drawing/2014/main" id="{300E8946-13ED-ECFB-3E4D-66496AD14114}"/>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40C3CF89-C9B4-E0F7-7D4E-B29C9DD97D2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1F66EC6-AB24-7FAC-84D3-EA0F623831EE}"/>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CB32B454-6568-4EC6-6DA3-F23561947F4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68534" y="2452988"/>
            <a:ext cx="4959850" cy="3870608"/>
          </a:xfrm>
          <a:prstGeom prst="rect">
            <a:avLst/>
          </a:prstGeom>
        </p:spPr>
      </p:pic>
      <p:pic>
        <p:nvPicPr>
          <p:cNvPr id="8" name="図 7">
            <a:extLst>
              <a:ext uri="{FF2B5EF4-FFF2-40B4-BE49-F238E27FC236}">
                <a16:creationId xmlns:a16="http://schemas.microsoft.com/office/drawing/2014/main" id="{0C6E9F93-20AC-EF88-1592-951D562C14B4}"/>
              </a:ext>
            </a:extLst>
          </p:cNvPr>
          <p:cNvPicPr>
            <a:picLocks noChangeAspect="1"/>
          </p:cNvPicPr>
          <p:nvPr/>
        </p:nvPicPr>
        <p:blipFill>
          <a:blip r:embed="rId3"/>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8146AAD8-3CDF-4A85-BEB4-C922F9561D1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05EA7A58-10DB-441F-6437-A6BC9810218A}"/>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B64DAE6A-BFBF-2535-C3D3-EF6D3BDA3FA6}"/>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3F514299-7BA1-0CEE-04A1-30F24CBB1AF4}"/>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1A693D61-7511-5974-EA73-81D653D5634C}"/>
              </a:ext>
            </a:extLst>
          </p:cNvPr>
          <p:cNvSpPr>
            <a:spLocks noGrp="1"/>
          </p:cNvSpPr>
          <p:nvPr>
            <p:ph type="title"/>
          </p:nvPr>
        </p:nvSpPr>
        <p:spPr/>
        <p:txBody>
          <a:bodyPr/>
          <a:lstStyle/>
          <a:p>
            <a:r>
              <a:rPr lang="ja-JP" altLang="en-US"/>
              <a:t>講義資料などの登録</a:t>
            </a:r>
            <a:endParaRPr kumimoji="1" lang="ja-JP" altLang="en-US"/>
          </a:p>
        </p:txBody>
      </p:sp>
    </p:spTree>
    <p:extLst>
      <p:ext uri="{BB962C8B-B14F-4D97-AF65-F5344CB8AC3E}">
        <p14:creationId xmlns:p14="http://schemas.microsoft.com/office/powerpoint/2010/main" val="4129994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4E86E8-7FE3-51AA-AEC6-EC21239B4671}"/>
              </a:ext>
            </a:extLst>
          </p:cNvPr>
          <p:cNvSpPr>
            <a:spLocks noGrp="1"/>
          </p:cNvSpPr>
          <p:nvPr>
            <p:ph type="title"/>
          </p:nvPr>
        </p:nvSpPr>
        <p:spPr/>
        <p:txBody>
          <a:bodyPr/>
          <a:lstStyle/>
          <a:p>
            <a:r>
              <a:rPr lang="ja-JP" altLang="en-US"/>
              <a:t>わからないことがあったら</a:t>
            </a:r>
            <a:endParaRPr kumimoji="1" lang="ja-JP" altLang="en-US"/>
          </a:p>
        </p:txBody>
      </p:sp>
      <p:sp>
        <p:nvSpPr>
          <p:cNvPr id="3" name="コンテンツ プレースホルダー 2">
            <a:extLst>
              <a:ext uri="{FF2B5EF4-FFF2-40B4-BE49-F238E27FC236}">
                <a16:creationId xmlns:a16="http://schemas.microsoft.com/office/drawing/2014/main" id="{0F56AE50-675A-2223-3671-1F80FF18248C}"/>
              </a:ext>
            </a:extLst>
          </p:cNvPr>
          <p:cNvSpPr>
            <a:spLocks noGrp="1"/>
          </p:cNvSpPr>
          <p:nvPr>
            <p:ph idx="1"/>
          </p:nvPr>
        </p:nvSpPr>
        <p:spPr/>
        <p:txBody>
          <a:bodyPr/>
          <a:lstStyle/>
          <a:p>
            <a:r>
              <a:rPr lang="ja-JP" altLang="en-US"/>
              <a:t>様々な情報を </a:t>
            </a:r>
            <a:r>
              <a:rPr lang="en-US" altLang="ja-JP" dirty="0">
                <a:hlinkClick r:id="rId2"/>
              </a:rPr>
              <a:t>https://utelecon.adm.u-tokyo.ac.jp/</a:t>
            </a:r>
            <a:r>
              <a:rPr lang="ja-JP" altLang="en-US"/>
              <a:t> に集約しています</a:t>
            </a:r>
            <a:endParaRPr lang="en-US" altLang="ja-JP" dirty="0"/>
          </a:p>
          <a:p>
            <a:r>
              <a:rPr lang="ja-JP" altLang="en-US" u="sng">
                <a:solidFill>
                  <a:srgbClr val="00B050"/>
                </a:solidFill>
              </a:rPr>
              <a:t>詳しくは第</a:t>
            </a:r>
            <a:r>
              <a:rPr lang="en-US" altLang="ja-JP" u="sng" dirty="0">
                <a:solidFill>
                  <a:srgbClr val="00B050"/>
                </a:solidFill>
              </a:rPr>
              <a:t>4</a:t>
            </a:r>
            <a:r>
              <a:rPr lang="ja-JP" altLang="en-US" u="sng">
                <a:solidFill>
                  <a:srgbClr val="00B050"/>
                </a:solidFill>
              </a:rPr>
              <a:t>部</a:t>
            </a:r>
            <a:r>
              <a:rPr lang="ja-JP" altLang="en-US"/>
              <a:t>で</a:t>
            </a:r>
            <a:endParaRPr lang="en-US" altLang="ja-JP" dirty="0"/>
          </a:p>
        </p:txBody>
      </p:sp>
      <p:sp>
        <p:nvSpPr>
          <p:cNvPr id="4" name="日付プレースホルダー 3">
            <a:extLst>
              <a:ext uri="{FF2B5EF4-FFF2-40B4-BE49-F238E27FC236}">
                <a16:creationId xmlns:a16="http://schemas.microsoft.com/office/drawing/2014/main" id="{D0FE8BC0-703F-46D3-57CE-F3B4097503A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039DCCCB-2F01-DA12-A891-7EFEF4A6F5B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BF5E853-7E6B-BF07-7B4A-9C5762EF606A}"/>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pic>
        <p:nvPicPr>
          <p:cNvPr id="7" name="図 6">
            <a:extLst>
              <a:ext uri="{FF2B5EF4-FFF2-40B4-BE49-F238E27FC236}">
                <a16:creationId xmlns:a16="http://schemas.microsoft.com/office/drawing/2014/main" id="{0E0BC013-6FDF-2D3A-7FF0-A518CA60532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176000" y="1980000"/>
            <a:ext cx="4284000" cy="4356000"/>
          </a:xfrm>
          <a:prstGeom prst="rect">
            <a:avLst/>
          </a:prstGeom>
        </p:spPr>
      </p:pic>
      <p:sp>
        <p:nvSpPr>
          <p:cNvPr id="8" name="正方形/長方形 7">
            <a:extLst>
              <a:ext uri="{FF2B5EF4-FFF2-40B4-BE49-F238E27FC236}">
                <a16:creationId xmlns:a16="http://schemas.microsoft.com/office/drawing/2014/main" id="{93C1B67E-C9D1-D6C9-2212-832491F01084}"/>
              </a:ext>
            </a:extLst>
          </p:cNvPr>
          <p:cNvSpPr/>
          <p:nvPr/>
        </p:nvSpPr>
        <p:spPr>
          <a:xfrm>
            <a:off x="3275856" y="-9793"/>
            <a:ext cx="5868144" cy="7024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err="1"/>
              <a:t>ToDo</a:t>
            </a:r>
            <a:r>
              <a:rPr lang="en-US" altLang="ja-JP" sz="3200" dirty="0"/>
              <a:t>: </a:t>
            </a:r>
            <a:r>
              <a:rPr lang="ja-JP" altLang="en-US" sz="3200"/>
              <a:t>レイアウトの変更を確認</a:t>
            </a:r>
            <a:endParaRPr kumimoji="1" lang="ja-JP" altLang="en-US" sz="3200"/>
          </a:p>
        </p:txBody>
      </p:sp>
    </p:spTree>
    <p:extLst>
      <p:ext uri="{BB962C8B-B14F-4D97-AF65-F5344CB8AC3E}">
        <p14:creationId xmlns:p14="http://schemas.microsoft.com/office/powerpoint/2010/main" val="2832669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586D65-217B-EE9A-69EA-4C453E5FC123}"/>
              </a:ext>
            </a:extLst>
          </p:cNvPr>
          <p:cNvSpPr>
            <a:spLocks noGrp="1"/>
          </p:cNvSpPr>
          <p:nvPr>
            <p:ph type="title"/>
          </p:nvPr>
        </p:nvSpPr>
        <p:spPr/>
        <p:txBody>
          <a:bodyPr/>
          <a:lstStyle/>
          <a:p>
            <a:r>
              <a:rPr lang="ja-JP" altLang="en-US"/>
              <a:t>学生からの要望</a:t>
            </a:r>
            <a:endParaRPr kumimoji="1" lang="ja-JP" altLang="en-US"/>
          </a:p>
        </p:txBody>
      </p:sp>
      <p:sp>
        <p:nvSpPr>
          <p:cNvPr id="3" name="コンテンツ プレースホルダー 2">
            <a:extLst>
              <a:ext uri="{FF2B5EF4-FFF2-40B4-BE49-F238E27FC236}">
                <a16:creationId xmlns:a16="http://schemas.microsoft.com/office/drawing/2014/main" id="{DA8319AC-C010-9330-CBFA-1D597962519A}"/>
              </a:ext>
            </a:extLst>
          </p:cNvPr>
          <p:cNvSpPr>
            <a:spLocks noGrp="1"/>
          </p:cNvSpPr>
          <p:nvPr>
            <p:ph idx="1"/>
          </p:nvPr>
        </p:nvSpPr>
        <p:spPr/>
        <p:txBody>
          <a:bodyPr/>
          <a:lstStyle/>
          <a:p>
            <a:r>
              <a:rPr lang="ja-JP" altLang="en-US"/>
              <a:t>単位は不要だが聴講したい</a:t>
            </a:r>
            <a:endParaRPr lang="en-US" altLang="ja-JP" dirty="0"/>
          </a:p>
          <a:p>
            <a:r>
              <a:rPr lang="ja-JP" altLang="en-US"/>
              <a:t>担当教員と連絡を取りたい</a:t>
            </a:r>
            <a:endParaRPr lang="en-US" altLang="ja-JP" dirty="0"/>
          </a:p>
          <a:p>
            <a:pPr lvl="1"/>
            <a:r>
              <a:rPr lang="ja-JP" altLang="en-US"/>
              <a:t>特に，オンライン授業の場合</a:t>
            </a:r>
            <a:endParaRPr lang="en-US" altLang="ja-JP" dirty="0"/>
          </a:p>
          <a:p>
            <a:r>
              <a:rPr lang="ja-JP" altLang="en-US"/>
              <a:t>利用方法を統一して欲しい</a:t>
            </a:r>
          </a:p>
          <a:p>
            <a:endParaRPr kumimoji="1" lang="ja-JP" altLang="en-US"/>
          </a:p>
        </p:txBody>
      </p:sp>
      <p:sp>
        <p:nvSpPr>
          <p:cNvPr id="4" name="日付プレースホルダー 3">
            <a:extLst>
              <a:ext uri="{FF2B5EF4-FFF2-40B4-BE49-F238E27FC236}">
                <a16:creationId xmlns:a16="http://schemas.microsoft.com/office/drawing/2014/main" id="{39542D5B-0106-441C-7D6D-F7ED0C4DFA8D}"/>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48EF9754-B6D0-CA3E-25AE-6C4DD31E5CC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35740B3-98D2-3B47-BEAD-A76596C8B5DF}"/>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pic>
        <p:nvPicPr>
          <p:cNvPr id="7" name="図 6">
            <a:extLst>
              <a:ext uri="{FF2B5EF4-FFF2-40B4-BE49-F238E27FC236}">
                <a16:creationId xmlns:a16="http://schemas.microsoft.com/office/drawing/2014/main" id="{747AAC2F-F8D1-1B80-9B22-B2235F3783C7}"/>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4A8DB815-A290-4693-7CD6-B6A2F86A8694}"/>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30339D27-466E-1038-CC8D-C046AF30376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72393C5C-C8F9-3D1D-A16A-38FF063E5E95}"/>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1D474A88-6B46-1DB9-1480-17139D3277FF}"/>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583301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B6BC68-753D-3F38-569F-EDE2995B1B48}"/>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899B5CED-E30D-C5C1-C739-E18699741E30}"/>
              </a:ext>
            </a:extLst>
          </p:cNvPr>
          <p:cNvSpPr>
            <a:spLocks noGrp="1"/>
          </p:cNvSpPr>
          <p:nvPr>
            <p:ph idx="1"/>
          </p:nvPr>
        </p:nvSpPr>
        <p:spPr/>
        <p:txBody>
          <a:bodyPr/>
          <a:lstStyle/>
          <a:p>
            <a:r>
              <a:rPr lang="ja-JP" altLang="en-US"/>
              <a:t>以前は，学生が履修登録なしで授業に参加するのは，比較的容易でした</a:t>
            </a:r>
            <a:endParaRPr lang="en-US" altLang="ja-JP" dirty="0"/>
          </a:p>
          <a:p>
            <a:r>
              <a:rPr lang="ja-JP" altLang="en-US"/>
              <a:t>しかし，</a:t>
            </a:r>
            <a:r>
              <a:rPr lang="en-US" altLang="ja-JP" dirty="0"/>
              <a:t>ITC-LMS </a:t>
            </a:r>
            <a:r>
              <a:rPr lang="ja-JP" altLang="en-US"/>
              <a:t>経由の配布資料を学生が見るためには，履修登録または仮登録が必要になります</a:t>
            </a:r>
          </a:p>
        </p:txBody>
      </p:sp>
      <p:sp>
        <p:nvSpPr>
          <p:cNvPr id="4" name="日付プレースホルダー 3">
            <a:extLst>
              <a:ext uri="{FF2B5EF4-FFF2-40B4-BE49-F238E27FC236}">
                <a16:creationId xmlns:a16="http://schemas.microsoft.com/office/drawing/2014/main" id="{FBCE45DE-CC4C-B61F-DD4C-FB1E167257C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02973F39-135B-FC77-8945-4AD62149855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E198FDB-7ED1-3011-B8C9-BAF942AED4E6}"/>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pic>
        <p:nvPicPr>
          <p:cNvPr id="7" name="図 6">
            <a:extLst>
              <a:ext uri="{FF2B5EF4-FFF2-40B4-BE49-F238E27FC236}">
                <a16:creationId xmlns:a16="http://schemas.microsoft.com/office/drawing/2014/main" id="{7F6EA8CF-8A28-C8FA-270F-5DFBDCD36554}"/>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976611C6-E444-81DD-973F-1E848E82867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F0155B61-405D-5242-E905-960E06C5D0C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C1D0D5FF-D36F-681E-CCD2-E4E6DF383A6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0E445B8D-A9D4-5074-7E13-46310AEA11EE}"/>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834927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7B9739-F96A-DA73-AA3A-C2F566457D9D}"/>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F5EE2E83-BE6E-3205-4C30-A49065EBDD72}"/>
              </a:ext>
            </a:extLst>
          </p:cNvPr>
          <p:cNvSpPr>
            <a:spLocks noGrp="1"/>
          </p:cNvSpPr>
          <p:nvPr>
            <p:ph idx="1"/>
          </p:nvPr>
        </p:nvSpPr>
        <p:spPr/>
        <p:txBody>
          <a:bodyPr/>
          <a:lstStyle/>
          <a:p>
            <a:r>
              <a:rPr lang="ja-JP" altLang="en-US"/>
              <a:t>デフォルトでは，履修登録期間中は仮登録を許可し，その後は不許可にしています</a:t>
            </a:r>
            <a:endParaRPr lang="en-US" altLang="ja-JP" dirty="0"/>
          </a:p>
          <a:p>
            <a:r>
              <a:rPr lang="ja-JP" altLang="en-US"/>
              <a:t>過去の例では，履修登録期間終了後に「使えなくなった」という質問が多くよせられます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E88EEE3E-4F89-22F9-C342-DD8A2E7B476C}"/>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52F1122E-2FCE-86DC-E6D2-01E3030D223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1815AAE-F1BC-BAE4-E239-1CC10D0260F0}"/>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graphicFrame>
        <p:nvGraphicFramePr>
          <p:cNvPr id="7" name="表 10">
            <a:extLst>
              <a:ext uri="{FF2B5EF4-FFF2-40B4-BE49-F238E27FC236}">
                <a16:creationId xmlns:a16="http://schemas.microsoft.com/office/drawing/2014/main" id="{6DD186F2-105D-A214-DD73-E582E42BFD2C}"/>
              </a:ext>
            </a:extLst>
          </p:cNvPr>
          <p:cNvGraphicFramePr>
            <a:graphicFrameLocks noGrp="1"/>
          </p:cNvGraphicFramePr>
          <p:nvPr>
            <p:extLst>
              <p:ext uri="{D42A27DB-BD31-4B8C-83A1-F6EECF244321}">
                <p14:modId xmlns:p14="http://schemas.microsoft.com/office/powerpoint/2010/main" val="480606405"/>
              </p:ext>
            </p:extLst>
          </p:nvPr>
        </p:nvGraphicFramePr>
        <p:xfrm>
          <a:off x="179512" y="3387049"/>
          <a:ext cx="8794405" cy="2712720"/>
        </p:xfrm>
        <a:graphic>
          <a:graphicData uri="http://schemas.openxmlformats.org/drawingml/2006/table">
            <a:tbl>
              <a:tblPr firstRow="1" bandRow="1">
                <a:tableStyleId>{5C22544A-7EE6-4342-B048-85BDC9FD1C3A}</a:tableStyleId>
              </a:tblPr>
              <a:tblGrid>
                <a:gridCol w="2602375">
                  <a:extLst>
                    <a:ext uri="{9D8B030D-6E8A-4147-A177-3AD203B41FA5}">
                      <a16:colId xmlns:a16="http://schemas.microsoft.com/office/drawing/2014/main" val="1174276064"/>
                    </a:ext>
                  </a:extLst>
                </a:gridCol>
                <a:gridCol w="1921193">
                  <a:extLst>
                    <a:ext uri="{9D8B030D-6E8A-4147-A177-3AD203B41FA5}">
                      <a16:colId xmlns:a16="http://schemas.microsoft.com/office/drawing/2014/main" val="3117947069"/>
                    </a:ext>
                  </a:extLst>
                </a:gridCol>
                <a:gridCol w="4270837">
                  <a:extLst>
                    <a:ext uri="{9D8B030D-6E8A-4147-A177-3AD203B41FA5}">
                      <a16:colId xmlns:a16="http://schemas.microsoft.com/office/drawing/2014/main" val="420485297"/>
                    </a:ext>
                  </a:extLst>
                </a:gridCol>
              </a:tblGrid>
              <a:tr h="370840">
                <a:tc>
                  <a:txBody>
                    <a:bodyPr/>
                    <a:lstStyle/>
                    <a:p>
                      <a:pPr algn="ctr"/>
                      <a:r>
                        <a:rPr kumimoji="1" lang="ja-JP" altLang="en-US" sz="2200"/>
                        <a:t>学生の登録方法</a:t>
                      </a:r>
                    </a:p>
                  </a:txBody>
                  <a:tcPr/>
                </a:tc>
                <a:tc>
                  <a:txBody>
                    <a:bodyPr/>
                    <a:lstStyle/>
                    <a:p>
                      <a:pPr algn="ctr"/>
                      <a:r>
                        <a:rPr kumimoji="1" lang="ja-JP" altLang="en-US" sz="2200"/>
                        <a:t>参加開始時期</a:t>
                      </a:r>
                    </a:p>
                  </a:txBody>
                  <a:tcPr/>
                </a:tc>
                <a:tc>
                  <a:txBody>
                    <a:bodyPr/>
                    <a:lstStyle/>
                    <a:p>
                      <a:pPr algn="ctr"/>
                      <a:r>
                        <a:rPr kumimoji="1" lang="ja-JP" altLang="en-US" sz="2200"/>
                        <a:t>参加の可否</a:t>
                      </a:r>
                    </a:p>
                  </a:txBody>
                  <a:tcPr/>
                </a:tc>
                <a:extLst>
                  <a:ext uri="{0D108BD9-81ED-4DB2-BD59-A6C34878D82A}">
                    <a16:rowId xmlns:a16="http://schemas.microsoft.com/office/drawing/2014/main" val="4012204807"/>
                  </a:ext>
                </a:extLst>
              </a:tr>
              <a:tr h="370840">
                <a:tc>
                  <a:txBody>
                    <a:bodyPr/>
                    <a:lstStyle/>
                    <a:p>
                      <a:r>
                        <a:rPr kumimoji="1" lang="en-US" altLang="ja-JP" sz="2200" dirty="0"/>
                        <a:t>UTAS</a:t>
                      </a:r>
                      <a:r>
                        <a:rPr kumimoji="1" lang="ja-JP" altLang="en-US" sz="2200"/>
                        <a:t>で履修登録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登録の翌日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必ず参加可</a:t>
                      </a:r>
                    </a:p>
                  </a:txBody>
                  <a:tcPr/>
                </a:tc>
                <a:extLst>
                  <a:ext uri="{0D108BD9-81ED-4DB2-BD59-A6C34878D82A}">
                    <a16:rowId xmlns:a16="http://schemas.microsoft.com/office/drawing/2014/main" val="40092568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200" dirty="0"/>
                        <a:t>ITC-LMS</a:t>
                      </a:r>
                      <a:r>
                        <a:rPr kumimoji="1" lang="ja-JP" altLang="en-US" sz="2200"/>
                        <a:t>で教員が登録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学生が次にログインした時</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仮登録を許可すると参加可</a:t>
                      </a:r>
                      <a:endParaRPr kumimoji="1" lang="en-US" altLang="ja-JP" sz="2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不許可に変更で参加取り消し</a:t>
                      </a:r>
                    </a:p>
                  </a:txBody>
                  <a:tcPr/>
                </a:tc>
                <a:extLst>
                  <a:ext uri="{0D108BD9-81ED-4DB2-BD59-A6C34878D82A}">
                    <a16:rowId xmlns:a16="http://schemas.microsoft.com/office/drawing/2014/main" val="4066745068"/>
                  </a:ext>
                </a:extLst>
              </a:tr>
              <a:tr h="370840">
                <a:tc>
                  <a:txBody>
                    <a:bodyPr/>
                    <a:lstStyle/>
                    <a:p>
                      <a:r>
                        <a:rPr kumimoji="1" lang="en-US" altLang="ja-JP" sz="2200" dirty="0"/>
                        <a:t>ITC-LMS</a:t>
                      </a:r>
                      <a:r>
                        <a:rPr kumimoji="1" lang="ja-JP" altLang="en-US" sz="2200"/>
                        <a:t>で学生が自己登録</a:t>
                      </a:r>
                    </a:p>
                  </a:txBody>
                  <a:tcPr/>
                </a:tc>
                <a:tc>
                  <a:txBody>
                    <a:bodyPr/>
                    <a:lstStyle/>
                    <a:p>
                      <a:r>
                        <a:rPr kumimoji="1" lang="ja-JP" altLang="en-US" sz="2200"/>
                        <a:t>即時</a:t>
                      </a:r>
                    </a:p>
                  </a:txBody>
                  <a:tcPr/>
                </a:tc>
                <a:tc>
                  <a:txBody>
                    <a:bodyPr/>
                    <a:lstStyle/>
                    <a:p>
                      <a:r>
                        <a:rPr kumimoji="1" lang="ja-JP" altLang="en-US" sz="2200"/>
                        <a:t>仮登録と自己登録を許可すると参加可</a:t>
                      </a:r>
                      <a:endParaRPr kumimoji="1" lang="en-US" altLang="ja-JP" sz="2200" dirty="0"/>
                    </a:p>
                    <a:p>
                      <a:r>
                        <a:rPr kumimoji="1" lang="ja-JP" altLang="en-US" sz="2200"/>
                        <a:t>不許可に変更で参加取り消し</a:t>
                      </a:r>
                    </a:p>
                  </a:txBody>
                  <a:tcPr/>
                </a:tc>
                <a:extLst>
                  <a:ext uri="{0D108BD9-81ED-4DB2-BD59-A6C34878D82A}">
                    <a16:rowId xmlns:a16="http://schemas.microsoft.com/office/drawing/2014/main" val="1307340637"/>
                  </a:ext>
                </a:extLst>
              </a:tr>
            </a:tbl>
          </a:graphicData>
        </a:graphic>
      </p:graphicFrame>
      <p:pic>
        <p:nvPicPr>
          <p:cNvPr id="9" name="図 8">
            <a:extLst>
              <a:ext uri="{FF2B5EF4-FFF2-40B4-BE49-F238E27FC236}">
                <a16:creationId xmlns:a16="http://schemas.microsoft.com/office/drawing/2014/main" id="{CD112FD7-7675-F9D8-68A6-70B629F450F6}"/>
              </a:ext>
            </a:extLst>
          </p:cNvPr>
          <p:cNvPicPr>
            <a:picLocks noChangeAspect="1"/>
          </p:cNvPicPr>
          <p:nvPr/>
        </p:nvPicPr>
        <p:blipFill>
          <a:blip r:embed="rId2"/>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CAFD9A8A-791B-A48C-67B4-FACF352212A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DD4534DF-332D-0EF0-B3ED-4A17D8E2A641}"/>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39F8C096-3505-1C24-656E-60EFE8001B00}"/>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436BEECC-BCFE-E138-AFEF-65176ECC2C4D}"/>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020566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175DD2-6C9C-51CA-60AC-43C9B208D67D}"/>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D593BCF4-B9E3-6A53-C75A-ACF51278ACB1}"/>
              </a:ext>
            </a:extLst>
          </p:cNvPr>
          <p:cNvSpPr>
            <a:spLocks noGrp="1"/>
          </p:cNvSpPr>
          <p:nvPr>
            <p:ph idx="1"/>
          </p:nvPr>
        </p:nvSpPr>
        <p:spPr/>
        <p:txBody>
          <a:bodyPr/>
          <a:lstStyle/>
          <a:p>
            <a:r>
              <a:rPr lang="ja-JP" altLang="en-US"/>
              <a:t>履修期間中は，仮登録・自己登録を許可するのがお勧めです</a:t>
            </a:r>
            <a:endParaRPr lang="en-US" altLang="ja-JP" dirty="0"/>
          </a:p>
          <a:p>
            <a:r>
              <a:rPr lang="ja-JP" altLang="en-US" u="sng">
                <a:solidFill>
                  <a:srgbClr val="00B050"/>
                </a:solidFill>
              </a:rPr>
              <a:t>以下は，</a:t>
            </a:r>
            <a:r>
              <a:rPr lang="en-US" altLang="ja-JP" u="sng" dirty="0">
                <a:solidFill>
                  <a:srgbClr val="00B050"/>
                </a:solidFill>
              </a:rPr>
              <a:t>9/14</a:t>
            </a:r>
            <a:r>
              <a:rPr lang="ja-JP" altLang="en-US" u="sng">
                <a:solidFill>
                  <a:srgbClr val="00B050"/>
                </a:solidFill>
              </a:rPr>
              <a:t>現在の設定画面です</a:t>
            </a:r>
            <a:endParaRPr lang="en-US" altLang="ja-JP" u="sng" dirty="0">
              <a:solidFill>
                <a:srgbClr val="00B050"/>
              </a:solidFill>
            </a:endParaRPr>
          </a:p>
          <a:p>
            <a:endParaRPr kumimoji="1" lang="ja-JP" altLang="en-US"/>
          </a:p>
        </p:txBody>
      </p:sp>
      <p:sp>
        <p:nvSpPr>
          <p:cNvPr id="4" name="日付プレースホルダー 3">
            <a:extLst>
              <a:ext uri="{FF2B5EF4-FFF2-40B4-BE49-F238E27FC236}">
                <a16:creationId xmlns:a16="http://schemas.microsoft.com/office/drawing/2014/main" id="{E9086A2B-10C8-3169-F86C-725060256BB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5E2CE0C3-C9A4-B5E3-5152-C84393DC37E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B7E1739-865F-D6C0-A37E-3498AAC04F64}"/>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61C7A9C1-308F-BC02-AF03-70C3FECD68A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966" y="3143196"/>
            <a:ext cx="8763000" cy="2755900"/>
          </a:xfrm>
          <a:prstGeom prst="rect">
            <a:avLst/>
          </a:prstGeom>
        </p:spPr>
      </p:pic>
      <p:sp>
        <p:nvSpPr>
          <p:cNvPr id="8" name="正方形/長方形 7">
            <a:extLst>
              <a:ext uri="{FF2B5EF4-FFF2-40B4-BE49-F238E27FC236}">
                <a16:creationId xmlns:a16="http://schemas.microsoft.com/office/drawing/2014/main" id="{B397C0E8-ECFB-4C02-BF1C-4B1EA7388A7D}"/>
              </a:ext>
            </a:extLst>
          </p:cNvPr>
          <p:cNvSpPr/>
          <p:nvPr/>
        </p:nvSpPr>
        <p:spPr>
          <a:xfrm>
            <a:off x="3024000" y="3559618"/>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CD4FB051-8FE7-8590-1734-0FDB62E47382}"/>
              </a:ext>
            </a:extLst>
          </p:cNvPr>
          <p:cNvSpPr/>
          <p:nvPr/>
        </p:nvSpPr>
        <p:spPr>
          <a:xfrm>
            <a:off x="4858159" y="2922906"/>
            <a:ext cx="2160240" cy="500612"/>
          </a:xfrm>
          <a:prstGeom prst="wedgeRoundRectCallout">
            <a:avLst>
              <a:gd name="adj1" fmla="val -123549"/>
              <a:gd name="adj2" fmla="val 796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仮登録を認める</a:t>
            </a:r>
            <a:endParaRPr lang="en-US" altLang="ja-JP" sz="2000" dirty="0"/>
          </a:p>
        </p:txBody>
      </p:sp>
      <p:sp>
        <p:nvSpPr>
          <p:cNvPr id="10" name="正方形/長方形 9">
            <a:extLst>
              <a:ext uri="{FF2B5EF4-FFF2-40B4-BE49-F238E27FC236}">
                <a16:creationId xmlns:a16="http://schemas.microsoft.com/office/drawing/2014/main" id="{E6EDDAA2-C98C-8B19-CD31-F30E75588B04}"/>
              </a:ext>
            </a:extLst>
          </p:cNvPr>
          <p:cNvSpPr/>
          <p:nvPr/>
        </p:nvSpPr>
        <p:spPr>
          <a:xfrm>
            <a:off x="3023856" y="4053841"/>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D1D33B22-DFF1-2AC4-5DF5-56C9B0F00706}"/>
              </a:ext>
            </a:extLst>
          </p:cNvPr>
          <p:cNvSpPr/>
          <p:nvPr/>
        </p:nvSpPr>
        <p:spPr>
          <a:xfrm>
            <a:off x="107504" y="2892890"/>
            <a:ext cx="2286800" cy="500612"/>
          </a:xfrm>
          <a:prstGeom prst="wedgeRoundRectCallout">
            <a:avLst>
              <a:gd name="adj1" fmla="val 76068"/>
              <a:gd name="adj2" fmla="val 2209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自己登録を認める</a:t>
            </a:r>
            <a:endParaRPr lang="en-US" altLang="ja-JP" sz="2000" dirty="0"/>
          </a:p>
        </p:txBody>
      </p:sp>
      <p:sp>
        <p:nvSpPr>
          <p:cNvPr id="12" name="正方形/長方形 11">
            <a:extLst>
              <a:ext uri="{FF2B5EF4-FFF2-40B4-BE49-F238E27FC236}">
                <a16:creationId xmlns:a16="http://schemas.microsoft.com/office/drawing/2014/main" id="{056D91EE-AAB9-DB9C-1E57-EFABBB8304C0}"/>
              </a:ext>
            </a:extLst>
          </p:cNvPr>
          <p:cNvSpPr/>
          <p:nvPr/>
        </p:nvSpPr>
        <p:spPr>
          <a:xfrm>
            <a:off x="3023856" y="4485921"/>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4D3B766F-D4E0-3781-BB0D-2C2FA70CC970}"/>
              </a:ext>
            </a:extLst>
          </p:cNvPr>
          <p:cNvSpPr/>
          <p:nvPr/>
        </p:nvSpPr>
        <p:spPr>
          <a:xfrm>
            <a:off x="185682" y="5880715"/>
            <a:ext cx="6180348" cy="500613"/>
          </a:xfrm>
          <a:prstGeom prst="wedgeRoundRectCallout">
            <a:avLst>
              <a:gd name="adj1" fmla="val -3766"/>
              <a:gd name="adj2" fmla="val -2742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チェックを外すと履修登録期間後も仮登録を認める</a:t>
            </a:r>
            <a:endParaRPr lang="en-US" altLang="ja-JP" sz="2000" dirty="0"/>
          </a:p>
        </p:txBody>
      </p:sp>
      <p:pic>
        <p:nvPicPr>
          <p:cNvPr id="14" name="図 13">
            <a:extLst>
              <a:ext uri="{FF2B5EF4-FFF2-40B4-BE49-F238E27FC236}">
                <a16:creationId xmlns:a16="http://schemas.microsoft.com/office/drawing/2014/main" id="{54D01626-9A93-5B5F-A16F-DD6FD6920F2E}"/>
              </a:ext>
            </a:extLst>
          </p:cNvPr>
          <p:cNvPicPr>
            <a:picLocks noChangeAspect="1"/>
          </p:cNvPicPr>
          <p:nvPr/>
        </p:nvPicPr>
        <p:blipFill>
          <a:blip r:embed="rId3"/>
          <a:stretch>
            <a:fillRect/>
          </a:stretch>
        </p:blipFill>
        <p:spPr>
          <a:xfrm>
            <a:off x="6834712" y="27527"/>
            <a:ext cx="2268942" cy="667224"/>
          </a:xfrm>
          <a:prstGeom prst="rect">
            <a:avLst/>
          </a:prstGeom>
        </p:spPr>
      </p:pic>
      <p:sp>
        <p:nvSpPr>
          <p:cNvPr id="15" name="正方形/長方形 14">
            <a:extLst>
              <a:ext uri="{FF2B5EF4-FFF2-40B4-BE49-F238E27FC236}">
                <a16:creationId xmlns:a16="http://schemas.microsoft.com/office/drawing/2014/main" id="{DF69390A-809C-F6B8-ABE1-DDF6D2518B3B}"/>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6" name="正方形/長方形 15">
            <a:extLst>
              <a:ext uri="{FF2B5EF4-FFF2-40B4-BE49-F238E27FC236}">
                <a16:creationId xmlns:a16="http://schemas.microsoft.com/office/drawing/2014/main" id="{D19CBB0E-4C6C-B4D1-B084-F050EE1A564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7" name="正方形/長方形 16">
            <a:extLst>
              <a:ext uri="{FF2B5EF4-FFF2-40B4-BE49-F238E27FC236}">
                <a16:creationId xmlns:a16="http://schemas.microsoft.com/office/drawing/2014/main" id="{50293A91-0803-6AC1-D07C-12DA546E5511}"/>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8" name="正方形/長方形 17">
            <a:extLst>
              <a:ext uri="{FF2B5EF4-FFF2-40B4-BE49-F238E27FC236}">
                <a16:creationId xmlns:a16="http://schemas.microsoft.com/office/drawing/2014/main" id="{AB671610-7C2F-C137-ABD0-85209508715B}"/>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117197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A2189F-F0FC-B358-9DD9-14A356B0792D}"/>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A1CF4AA9-20E5-58DD-458E-63F78035213B}"/>
              </a:ext>
            </a:extLst>
          </p:cNvPr>
          <p:cNvSpPr>
            <a:spLocks noGrp="1"/>
          </p:cNvSpPr>
          <p:nvPr>
            <p:ph idx="1"/>
          </p:nvPr>
        </p:nvSpPr>
        <p:spPr/>
        <p:txBody>
          <a:bodyPr/>
          <a:lstStyle/>
          <a:p>
            <a:r>
              <a:rPr lang="ja-JP" altLang="en-US"/>
              <a:t>履修期間中は，仮登録・自己登録を許可するのがお勧めです</a:t>
            </a:r>
            <a:endParaRPr lang="en-US" altLang="ja-JP" dirty="0"/>
          </a:p>
          <a:p>
            <a:r>
              <a:rPr lang="ja-JP" altLang="en-US" u="sng">
                <a:solidFill>
                  <a:srgbClr val="00B050"/>
                </a:solidFill>
              </a:rPr>
              <a:t>以下は，</a:t>
            </a:r>
            <a:r>
              <a:rPr lang="en-US" altLang="ja-JP" u="sng" dirty="0">
                <a:solidFill>
                  <a:srgbClr val="00B050"/>
                </a:solidFill>
              </a:rPr>
              <a:t>9</a:t>
            </a:r>
            <a:r>
              <a:rPr lang="ja-JP" altLang="en-US" u="sng">
                <a:solidFill>
                  <a:srgbClr val="00B050"/>
                </a:solidFill>
              </a:rPr>
              <a:t>月</a:t>
            </a:r>
            <a:r>
              <a:rPr lang="en-US" altLang="ja-JP" u="sng" dirty="0">
                <a:solidFill>
                  <a:srgbClr val="00B050"/>
                </a:solidFill>
              </a:rPr>
              <a:t>27</a:t>
            </a:r>
            <a:r>
              <a:rPr lang="ja-JP" altLang="en-US" u="sng">
                <a:solidFill>
                  <a:srgbClr val="00B050"/>
                </a:solidFill>
              </a:rPr>
              <a:t>日午後（予定）からの設定画面です</a:t>
            </a:r>
            <a:endParaRPr lang="en-US" altLang="ja-JP" u="sng" dirty="0">
              <a:solidFill>
                <a:srgbClr val="00B050"/>
              </a:solidFill>
            </a:endParaRPr>
          </a:p>
          <a:p>
            <a:endParaRPr kumimoji="1" lang="ja-JP" altLang="en-US"/>
          </a:p>
        </p:txBody>
      </p:sp>
      <p:sp>
        <p:nvSpPr>
          <p:cNvPr id="4" name="日付プレースホルダー 3">
            <a:extLst>
              <a:ext uri="{FF2B5EF4-FFF2-40B4-BE49-F238E27FC236}">
                <a16:creationId xmlns:a16="http://schemas.microsoft.com/office/drawing/2014/main" id="{4583CC3E-FEB5-B027-258C-09C1227FEA2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0519EB8-8795-F064-1EF6-8F86215D7534}"/>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601171A-5931-A6BE-8281-0040D1506D4F}"/>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pic>
        <p:nvPicPr>
          <p:cNvPr id="8" name="図 7">
            <a:extLst>
              <a:ext uri="{FF2B5EF4-FFF2-40B4-BE49-F238E27FC236}">
                <a16:creationId xmlns:a16="http://schemas.microsoft.com/office/drawing/2014/main" id="{D808A06B-5379-D4EE-6D65-F88EE9266DF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1199" y="3649114"/>
            <a:ext cx="8921601" cy="2156150"/>
          </a:xfrm>
          <a:prstGeom prst="rect">
            <a:avLst/>
          </a:prstGeom>
        </p:spPr>
      </p:pic>
      <p:sp>
        <p:nvSpPr>
          <p:cNvPr id="9" name="正方形/長方形 8">
            <a:extLst>
              <a:ext uri="{FF2B5EF4-FFF2-40B4-BE49-F238E27FC236}">
                <a16:creationId xmlns:a16="http://schemas.microsoft.com/office/drawing/2014/main" id="{DB694FAA-265F-F37D-6F8D-78A61D83FFA2}"/>
              </a:ext>
            </a:extLst>
          </p:cNvPr>
          <p:cNvSpPr/>
          <p:nvPr/>
        </p:nvSpPr>
        <p:spPr>
          <a:xfrm>
            <a:off x="2592000" y="4756114"/>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吹き出し 9">
            <a:extLst>
              <a:ext uri="{FF2B5EF4-FFF2-40B4-BE49-F238E27FC236}">
                <a16:creationId xmlns:a16="http://schemas.microsoft.com/office/drawing/2014/main" id="{26A5803B-175B-CF13-1D20-92544C0547CB}"/>
              </a:ext>
            </a:extLst>
          </p:cNvPr>
          <p:cNvSpPr/>
          <p:nvPr/>
        </p:nvSpPr>
        <p:spPr>
          <a:xfrm>
            <a:off x="35962" y="5880716"/>
            <a:ext cx="2286800" cy="500612"/>
          </a:xfrm>
          <a:prstGeom prst="wedgeRoundRectCallout">
            <a:avLst>
              <a:gd name="adj1" fmla="val 60329"/>
              <a:gd name="adj2" fmla="val -2142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自己登録を認める</a:t>
            </a:r>
            <a:endParaRPr lang="en-US" altLang="ja-JP" sz="2000" dirty="0"/>
          </a:p>
        </p:txBody>
      </p:sp>
      <p:sp>
        <p:nvSpPr>
          <p:cNvPr id="13" name="角丸四角形吹き出し 12">
            <a:extLst>
              <a:ext uri="{FF2B5EF4-FFF2-40B4-BE49-F238E27FC236}">
                <a16:creationId xmlns:a16="http://schemas.microsoft.com/office/drawing/2014/main" id="{58EC5E65-C7EC-937F-47D0-80CC3085FFA3}"/>
              </a:ext>
            </a:extLst>
          </p:cNvPr>
          <p:cNvSpPr/>
          <p:nvPr/>
        </p:nvSpPr>
        <p:spPr>
          <a:xfrm>
            <a:off x="4450054" y="3068960"/>
            <a:ext cx="4104456" cy="500612"/>
          </a:xfrm>
          <a:prstGeom prst="wedgeRoundRectCallout">
            <a:avLst>
              <a:gd name="adj1" fmla="val -46651"/>
              <a:gd name="adj2" fmla="val 1393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履修登録期間後も仮登録を認める</a:t>
            </a:r>
            <a:endParaRPr lang="en-US" altLang="ja-JP" sz="2000" dirty="0"/>
          </a:p>
        </p:txBody>
      </p:sp>
      <p:sp>
        <p:nvSpPr>
          <p:cNvPr id="14" name="正方形/長方形 13">
            <a:extLst>
              <a:ext uri="{FF2B5EF4-FFF2-40B4-BE49-F238E27FC236}">
                <a16:creationId xmlns:a16="http://schemas.microsoft.com/office/drawing/2014/main" id="{5D5675F1-8046-BF10-DC08-B04558664CF2}"/>
              </a:ext>
            </a:extLst>
          </p:cNvPr>
          <p:cNvSpPr/>
          <p:nvPr/>
        </p:nvSpPr>
        <p:spPr>
          <a:xfrm>
            <a:off x="4320000" y="3971351"/>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03144557-45F3-530D-C7BD-5D05729664F6}"/>
              </a:ext>
            </a:extLst>
          </p:cNvPr>
          <p:cNvPicPr>
            <a:picLocks noChangeAspect="1"/>
          </p:cNvPicPr>
          <p:nvPr/>
        </p:nvPicPr>
        <p:blipFill>
          <a:blip r:embed="rId3"/>
          <a:stretch>
            <a:fillRect/>
          </a:stretch>
        </p:blipFill>
        <p:spPr>
          <a:xfrm>
            <a:off x="6834712" y="27527"/>
            <a:ext cx="2268942" cy="667224"/>
          </a:xfrm>
          <a:prstGeom prst="rect">
            <a:avLst/>
          </a:prstGeom>
        </p:spPr>
      </p:pic>
      <p:sp>
        <p:nvSpPr>
          <p:cNvPr id="16" name="正方形/長方形 15">
            <a:extLst>
              <a:ext uri="{FF2B5EF4-FFF2-40B4-BE49-F238E27FC236}">
                <a16:creationId xmlns:a16="http://schemas.microsoft.com/office/drawing/2014/main" id="{182C0E41-23F0-7B86-7079-AAC12703D89C}"/>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7" name="正方形/長方形 16">
            <a:extLst>
              <a:ext uri="{FF2B5EF4-FFF2-40B4-BE49-F238E27FC236}">
                <a16:creationId xmlns:a16="http://schemas.microsoft.com/office/drawing/2014/main" id="{7460D90C-E4AE-A25E-5248-0CB6E290A49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8" name="正方形/長方形 17">
            <a:extLst>
              <a:ext uri="{FF2B5EF4-FFF2-40B4-BE49-F238E27FC236}">
                <a16:creationId xmlns:a16="http://schemas.microsoft.com/office/drawing/2014/main" id="{5B6A2C06-F8B1-09C5-7B1B-EFE4C765C430}"/>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9" name="正方形/長方形 18">
            <a:extLst>
              <a:ext uri="{FF2B5EF4-FFF2-40B4-BE49-F238E27FC236}">
                <a16:creationId xmlns:a16="http://schemas.microsoft.com/office/drawing/2014/main" id="{06532177-9739-0FB5-2602-E8CF9E369353}"/>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031344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29830A-812F-13A6-7A6B-E1171FB2A0C2}"/>
              </a:ext>
            </a:extLst>
          </p:cNvPr>
          <p:cNvSpPr>
            <a:spLocks noGrp="1"/>
          </p:cNvSpPr>
          <p:nvPr>
            <p:ph type="title"/>
          </p:nvPr>
        </p:nvSpPr>
        <p:spPr/>
        <p:txBody>
          <a:bodyPr/>
          <a:lstStyle/>
          <a:p>
            <a:r>
              <a:rPr lang="ja-JP" altLang="en-US"/>
              <a:t>コース設定画面</a:t>
            </a:r>
            <a:endParaRPr kumimoji="1" lang="ja-JP" altLang="en-US"/>
          </a:p>
        </p:txBody>
      </p:sp>
      <p:sp>
        <p:nvSpPr>
          <p:cNvPr id="3" name="コンテンツ プレースホルダー 2">
            <a:extLst>
              <a:ext uri="{FF2B5EF4-FFF2-40B4-BE49-F238E27FC236}">
                <a16:creationId xmlns:a16="http://schemas.microsoft.com/office/drawing/2014/main" id="{9D3EFA10-939E-E4C7-64BB-F590FB49AA89}"/>
              </a:ext>
            </a:extLst>
          </p:cNvPr>
          <p:cNvSpPr>
            <a:spLocks noGrp="1"/>
          </p:cNvSpPr>
          <p:nvPr>
            <p:ph idx="1"/>
          </p:nvPr>
        </p:nvSpPr>
        <p:spPr/>
        <p:txBody>
          <a:bodyPr/>
          <a:lstStyle/>
          <a:p>
            <a:r>
              <a:rPr lang="ja-JP" altLang="en-US"/>
              <a:t>前ページの設定画面は，コース内で左上のバーガーメニュー</a:t>
            </a:r>
            <a:r>
              <a:rPr lang="en-US" altLang="ja-JP" dirty="0"/>
              <a:t>(≡)</a:t>
            </a:r>
            <a:r>
              <a:rPr lang="ja-JP" altLang="en-US"/>
              <a:t>から，サイドメニュー経由で開きます</a:t>
            </a:r>
          </a:p>
          <a:p>
            <a:endParaRPr kumimoji="1" lang="ja-JP" altLang="en-US"/>
          </a:p>
        </p:txBody>
      </p:sp>
      <p:sp>
        <p:nvSpPr>
          <p:cNvPr id="4" name="日付プレースホルダー 3">
            <a:extLst>
              <a:ext uri="{FF2B5EF4-FFF2-40B4-BE49-F238E27FC236}">
                <a16:creationId xmlns:a16="http://schemas.microsoft.com/office/drawing/2014/main" id="{9339345C-013D-DD32-17A1-A09E3F354396}"/>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A14AD23-5344-5A16-0F95-05BB28A0C8C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5DFABCB-37CE-CDB7-E8DE-C6EFF18E576F}"/>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pic>
        <p:nvPicPr>
          <p:cNvPr id="7" name="図 6" descr="アイコン が含まれている画像&#10;&#10;自動的に生成された説明">
            <a:extLst>
              <a:ext uri="{FF2B5EF4-FFF2-40B4-BE49-F238E27FC236}">
                <a16:creationId xmlns:a16="http://schemas.microsoft.com/office/drawing/2014/main" id="{836A5446-3BAD-D999-27B5-1948EAD051D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9512" y="3929448"/>
            <a:ext cx="2235200" cy="673100"/>
          </a:xfrm>
          <a:prstGeom prst="rect">
            <a:avLst/>
          </a:prstGeom>
        </p:spPr>
      </p:pic>
      <p:pic>
        <p:nvPicPr>
          <p:cNvPr id="8" name="図 7" descr="テーブル&#10;&#10;自動的に生成された説明">
            <a:extLst>
              <a:ext uri="{FF2B5EF4-FFF2-40B4-BE49-F238E27FC236}">
                <a16:creationId xmlns:a16="http://schemas.microsoft.com/office/drawing/2014/main" id="{16670148-4DC3-A908-312D-ED68D80B97C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10864" y="2449414"/>
            <a:ext cx="1803400" cy="3886200"/>
          </a:xfrm>
          <a:prstGeom prst="rect">
            <a:avLst/>
          </a:prstGeom>
        </p:spPr>
      </p:pic>
      <p:pic>
        <p:nvPicPr>
          <p:cNvPr id="9" name="図 8" descr="グラフィカル ユーザー インターフェイス, アプリケーション, テーブル&#10;&#10;自動的に生成された説明">
            <a:extLst>
              <a:ext uri="{FF2B5EF4-FFF2-40B4-BE49-F238E27FC236}">
                <a16:creationId xmlns:a16="http://schemas.microsoft.com/office/drawing/2014/main" id="{E640032B-27E8-3EC4-5224-CA1D350E377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10415" y="2419300"/>
            <a:ext cx="1854200" cy="4610100"/>
          </a:xfrm>
          <a:prstGeom prst="rect">
            <a:avLst/>
          </a:prstGeom>
        </p:spPr>
      </p:pic>
      <p:sp>
        <p:nvSpPr>
          <p:cNvPr id="10" name="正方形/長方形 9">
            <a:extLst>
              <a:ext uri="{FF2B5EF4-FFF2-40B4-BE49-F238E27FC236}">
                <a16:creationId xmlns:a16="http://schemas.microsoft.com/office/drawing/2014/main" id="{4D311AAB-0D22-35EE-AF6D-C2C42681472C}"/>
              </a:ext>
            </a:extLst>
          </p:cNvPr>
          <p:cNvSpPr/>
          <p:nvPr/>
        </p:nvSpPr>
        <p:spPr>
          <a:xfrm>
            <a:off x="282256" y="4090812"/>
            <a:ext cx="401311" cy="346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左矢印 10">
            <a:extLst>
              <a:ext uri="{FF2B5EF4-FFF2-40B4-BE49-F238E27FC236}">
                <a16:creationId xmlns:a16="http://schemas.microsoft.com/office/drawing/2014/main" id="{72501878-CA0F-A5E9-8B12-A5F0AFC66258}"/>
              </a:ext>
            </a:extLst>
          </p:cNvPr>
          <p:cNvSpPr/>
          <p:nvPr/>
        </p:nvSpPr>
        <p:spPr>
          <a:xfrm rot="9206742">
            <a:off x="591692" y="3318029"/>
            <a:ext cx="2650813"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F9F9509E-1D80-A212-E9F6-BB24F7404C29}"/>
              </a:ext>
            </a:extLst>
          </p:cNvPr>
          <p:cNvSpPr/>
          <p:nvPr/>
        </p:nvSpPr>
        <p:spPr>
          <a:xfrm>
            <a:off x="3110864" y="5160454"/>
            <a:ext cx="18034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左矢印 12">
            <a:extLst>
              <a:ext uri="{FF2B5EF4-FFF2-40B4-BE49-F238E27FC236}">
                <a16:creationId xmlns:a16="http://schemas.microsoft.com/office/drawing/2014/main" id="{EC72C028-AC34-3F14-57D8-1CFFBA3C0854}"/>
              </a:ext>
            </a:extLst>
          </p:cNvPr>
          <p:cNvSpPr/>
          <p:nvPr/>
        </p:nvSpPr>
        <p:spPr>
          <a:xfrm rot="10800000">
            <a:off x="4969187" y="5122825"/>
            <a:ext cx="641228"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84608A7B-4DA4-6929-8942-BC12157A3FCF}"/>
              </a:ext>
            </a:extLst>
          </p:cNvPr>
          <p:cNvSpPr/>
          <p:nvPr/>
        </p:nvSpPr>
        <p:spPr>
          <a:xfrm>
            <a:off x="5648920" y="6400935"/>
            <a:ext cx="18034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4EF8BFCD-882C-56E8-302E-F04B709F2C00}"/>
              </a:ext>
            </a:extLst>
          </p:cNvPr>
          <p:cNvPicPr>
            <a:picLocks noChangeAspect="1"/>
          </p:cNvPicPr>
          <p:nvPr/>
        </p:nvPicPr>
        <p:blipFill>
          <a:blip r:embed="rId5"/>
          <a:stretch>
            <a:fillRect/>
          </a:stretch>
        </p:blipFill>
        <p:spPr>
          <a:xfrm>
            <a:off x="6834712" y="27527"/>
            <a:ext cx="2268942" cy="667224"/>
          </a:xfrm>
          <a:prstGeom prst="rect">
            <a:avLst/>
          </a:prstGeom>
        </p:spPr>
      </p:pic>
      <p:sp>
        <p:nvSpPr>
          <p:cNvPr id="16" name="正方形/長方形 15">
            <a:extLst>
              <a:ext uri="{FF2B5EF4-FFF2-40B4-BE49-F238E27FC236}">
                <a16:creationId xmlns:a16="http://schemas.microsoft.com/office/drawing/2014/main" id="{272FA488-B6F2-41A3-6F60-637CB411A51C}"/>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7" name="正方形/長方形 16">
            <a:extLst>
              <a:ext uri="{FF2B5EF4-FFF2-40B4-BE49-F238E27FC236}">
                <a16:creationId xmlns:a16="http://schemas.microsoft.com/office/drawing/2014/main" id="{6D8E85F9-E9AB-F1BF-077F-9FACADD979FB}"/>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8" name="正方形/長方形 17">
            <a:extLst>
              <a:ext uri="{FF2B5EF4-FFF2-40B4-BE49-F238E27FC236}">
                <a16:creationId xmlns:a16="http://schemas.microsoft.com/office/drawing/2014/main" id="{01293C9D-4C40-C715-A32B-53E917746A5C}"/>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9" name="正方形/長方形 18">
            <a:extLst>
              <a:ext uri="{FF2B5EF4-FFF2-40B4-BE49-F238E27FC236}">
                <a16:creationId xmlns:a16="http://schemas.microsoft.com/office/drawing/2014/main" id="{7E7AA9A0-39A5-25BC-EDF0-A3A1FD77A021}"/>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464282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4C106F-9EF2-56ED-4168-31014D57BC78}"/>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B77B71BD-5555-16D3-0FF0-73FFDCDE98E3}"/>
              </a:ext>
            </a:extLst>
          </p:cNvPr>
          <p:cNvSpPr>
            <a:spLocks noGrp="1"/>
          </p:cNvSpPr>
          <p:nvPr>
            <p:ph idx="1"/>
          </p:nvPr>
        </p:nvSpPr>
        <p:spPr/>
        <p:txBody>
          <a:bodyPr/>
          <a:lstStyle/>
          <a:p>
            <a:r>
              <a:rPr lang="ja-JP" altLang="en-US"/>
              <a:t>従来，「お知らせ」は多用され，「メッセージ」，「掲示板」の利用は少ない傾向でした</a:t>
            </a:r>
          </a:p>
          <a:p>
            <a:endParaRPr kumimoji="1" lang="ja-JP" altLang="en-US"/>
          </a:p>
        </p:txBody>
      </p:sp>
      <p:sp>
        <p:nvSpPr>
          <p:cNvPr id="4" name="日付プレースホルダー 3">
            <a:extLst>
              <a:ext uri="{FF2B5EF4-FFF2-40B4-BE49-F238E27FC236}">
                <a16:creationId xmlns:a16="http://schemas.microsoft.com/office/drawing/2014/main" id="{E88245A0-A227-5BCB-D03A-387D488AF333}"/>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E69A08B-8723-EF3F-C430-82986CD20F0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1C5C06A-F35F-A178-12D0-E90C2C7C1EFC}"/>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pic>
        <p:nvPicPr>
          <p:cNvPr id="7" name="図 6">
            <a:extLst>
              <a:ext uri="{FF2B5EF4-FFF2-40B4-BE49-F238E27FC236}">
                <a16:creationId xmlns:a16="http://schemas.microsoft.com/office/drawing/2014/main" id="{9907A45E-E205-D0CC-3588-DB52290DBB26}"/>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3C5624E7-D635-7FB9-2FBA-5780DB2C0DAA}"/>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D1D3456A-E0F6-2A2E-A48C-CDF86A286C0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41291318-2CB8-C314-CFD2-21CC8022C21C}"/>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399B15C1-0A13-7112-FB1D-8BBB8107B7CE}"/>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graphicFrame>
        <p:nvGraphicFramePr>
          <p:cNvPr id="12" name="グラフ 11">
            <a:extLst>
              <a:ext uri="{FF2B5EF4-FFF2-40B4-BE49-F238E27FC236}">
                <a16:creationId xmlns:a16="http://schemas.microsoft.com/office/drawing/2014/main" id="{FEA7921F-C5B7-201D-DA9F-9D6BDA2A718F}"/>
              </a:ext>
            </a:extLst>
          </p:cNvPr>
          <p:cNvGraphicFramePr/>
          <p:nvPr>
            <p:extLst>
              <p:ext uri="{D42A27DB-BD31-4B8C-83A1-F6EECF244321}">
                <p14:modId xmlns:p14="http://schemas.microsoft.com/office/powerpoint/2010/main" val="163055202"/>
              </p:ext>
            </p:extLst>
          </p:nvPr>
        </p:nvGraphicFramePr>
        <p:xfrm>
          <a:off x="611560" y="2292350"/>
          <a:ext cx="8075239"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角丸四角形吹き出し 12">
            <a:extLst>
              <a:ext uri="{FF2B5EF4-FFF2-40B4-BE49-F238E27FC236}">
                <a16:creationId xmlns:a16="http://schemas.microsoft.com/office/drawing/2014/main" id="{C47D52D1-F26B-9316-23E6-D24BAEF67D31}"/>
              </a:ext>
            </a:extLst>
          </p:cNvPr>
          <p:cNvSpPr/>
          <p:nvPr/>
        </p:nvSpPr>
        <p:spPr>
          <a:xfrm>
            <a:off x="102540" y="5889460"/>
            <a:ext cx="1782744" cy="500612"/>
          </a:xfrm>
          <a:prstGeom prst="wedgeRoundRectCallout">
            <a:avLst>
              <a:gd name="adj1" fmla="val 22269"/>
              <a:gd name="adj2" fmla="val -1934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学生→教員</a:t>
            </a:r>
            <a:endParaRPr lang="en-US" altLang="ja-JP" sz="2000" dirty="0"/>
          </a:p>
        </p:txBody>
      </p:sp>
      <p:sp>
        <p:nvSpPr>
          <p:cNvPr id="14" name="角丸四角形吹き出し 13">
            <a:extLst>
              <a:ext uri="{FF2B5EF4-FFF2-40B4-BE49-F238E27FC236}">
                <a16:creationId xmlns:a16="http://schemas.microsoft.com/office/drawing/2014/main" id="{B3DF906E-3D07-9EBE-16FB-F40BC04A04AF}"/>
              </a:ext>
            </a:extLst>
          </p:cNvPr>
          <p:cNvSpPr/>
          <p:nvPr/>
        </p:nvSpPr>
        <p:spPr>
          <a:xfrm>
            <a:off x="107504" y="2564904"/>
            <a:ext cx="1782744" cy="500612"/>
          </a:xfrm>
          <a:prstGeom prst="wedgeRoundRectCallout">
            <a:avLst>
              <a:gd name="adj1" fmla="val 25298"/>
              <a:gd name="adj2" fmla="val 935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教員→学生</a:t>
            </a:r>
            <a:endParaRPr lang="en-US" altLang="ja-JP" sz="2000" dirty="0"/>
          </a:p>
        </p:txBody>
      </p:sp>
    </p:spTree>
    <p:extLst>
      <p:ext uri="{BB962C8B-B14F-4D97-AF65-F5344CB8AC3E}">
        <p14:creationId xmlns:p14="http://schemas.microsoft.com/office/powerpoint/2010/main" val="3683817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6824D8-5091-B3BB-04F5-A36951CF8A4D}"/>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159BB39C-A420-08B2-737D-4B0BE4358956}"/>
              </a:ext>
            </a:extLst>
          </p:cNvPr>
          <p:cNvSpPr>
            <a:spLocks noGrp="1"/>
          </p:cNvSpPr>
          <p:nvPr>
            <p:ph idx="1"/>
          </p:nvPr>
        </p:nvSpPr>
        <p:spPr/>
        <p:txBody>
          <a:bodyPr/>
          <a:lstStyle/>
          <a:p>
            <a:r>
              <a:rPr lang="en-US" altLang="ja-JP" dirty="0"/>
              <a:t>2022</a:t>
            </a:r>
            <a:r>
              <a:rPr lang="ja-JP" altLang="en-US"/>
              <a:t>年度から「メッセージ」機能をデフォルトで有効にしています</a:t>
            </a:r>
            <a:endParaRPr lang="en-US" altLang="ja-JP" dirty="0"/>
          </a:p>
          <a:p>
            <a:pPr lvl="1"/>
            <a:r>
              <a:rPr lang="ja-JP" altLang="en-US"/>
              <a:t>学生が教員のメールアドレス等を知らなくても「学生→教員」の連絡が可能です</a:t>
            </a:r>
            <a:endParaRPr lang="en-US" altLang="ja-JP" dirty="0"/>
          </a:p>
          <a:p>
            <a:pPr lvl="2"/>
            <a:r>
              <a:rPr lang="ja-JP" altLang="en-US"/>
              <a:t>もちろん，教員が読んでいることが前提です</a:t>
            </a:r>
            <a:endParaRPr lang="en-US" altLang="ja-JP" dirty="0"/>
          </a:p>
          <a:p>
            <a:pPr lvl="1"/>
            <a:r>
              <a:rPr lang="ja-JP" altLang="en-US"/>
              <a:t>教員は，送信者を把握でき，返事を返すこともできます</a:t>
            </a:r>
            <a:endParaRPr lang="en-US" altLang="ja-JP" dirty="0"/>
          </a:p>
          <a:p>
            <a:r>
              <a:rPr lang="ja-JP" altLang="en-US"/>
              <a:t>学生連絡用に掲示板を開設するのもお勧めです</a:t>
            </a:r>
            <a:endParaRPr lang="en-US" altLang="ja-JP" dirty="0"/>
          </a:p>
          <a:p>
            <a:pPr lvl="1"/>
            <a:r>
              <a:rPr lang="ja-JP" altLang="en-US"/>
              <a:t>教員が（原則として）見るかどうかは宣言しておいた方が良いでしょう</a:t>
            </a:r>
            <a:endParaRPr lang="en-US" altLang="ja-JP" dirty="0"/>
          </a:p>
        </p:txBody>
      </p:sp>
      <p:sp>
        <p:nvSpPr>
          <p:cNvPr id="4" name="日付プレースホルダー 3">
            <a:extLst>
              <a:ext uri="{FF2B5EF4-FFF2-40B4-BE49-F238E27FC236}">
                <a16:creationId xmlns:a16="http://schemas.microsoft.com/office/drawing/2014/main" id="{EDACEFBF-E706-4890-80E5-4985022524BD}"/>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1F2CD160-5271-06B4-89FF-A252268E041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E3E73C56-8DB2-32A6-B3FF-4A3BB64A5106}"/>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pic>
        <p:nvPicPr>
          <p:cNvPr id="7" name="図 6">
            <a:extLst>
              <a:ext uri="{FF2B5EF4-FFF2-40B4-BE49-F238E27FC236}">
                <a16:creationId xmlns:a16="http://schemas.microsoft.com/office/drawing/2014/main" id="{1159B645-4CCC-8A47-3907-B6B25076777C}"/>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CA471DB8-C6CD-8B18-2EC5-7822285E6F1F}"/>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2E9CEFC8-1AB5-A742-4ACC-FAAEB2E4C73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59F8F216-CF26-0C1F-3A4C-A471456B3BB7}"/>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AFAD0890-B325-8D6D-387F-451C6692B007}"/>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821676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F8DE34-7C6C-F455-FD4E-4631E4EEB14C}"/>
              </a:ext>
            </a:extLst>
          </p:cNvPr>
          <p:cNvSpPr>
            <a:spLocks noGrp="1"/>
          </p:cNvSpPr>
          <p:nvPr>
            <p:ph type="title"/>
          </p:nvPr>
        </p:nvSpPr>
        <p:spPr/>
        <p:txBody>
          <a:bodyPr/>
          <a:lstStyle/>
          <a:p>
            <a:r>
              <a:rPr lang="ja-JP" altLang="en-US"/>
              <a:t>学生からの連絡</a:t>
            </a:r>
            <a:endParaRPr kumimoji="1" lang="ja-JP" altLang="en-US"/>
          </a:p>
        </p:txBody>
      </p:sp>
      <p:sp>
        <p:nvSpPr>
          <p:cNvPr id="4" name="日付プレースホルダー 3">
            <a:extLst>
              <a:ext uri="{FF2B5EF4-FFF2-40B4-BE49-F238E27FC236}">
                <a16:creationId xmlns:a16="http://schemas.microsoft.com/office/drawing/2014/main" id="{AE8DC4AF-46DC-63F3-439B-F62C8B44CBAF}"/>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3D25A52A-1948-EE3C-8108-375D4293B08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EF4D681F-93B3-AC3A-FE62-8C1991FE9358}"/>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pic>
        <p:nvPicPr>
          <p:cNvPr id="7" name="図 6" descr="スクリーンショットの画面&#10;&#10;自動的に生成された説明">
            <a:extLst>
              <a:ext uri="{FF2B5EF4-FFF2-40B4-BE49-F238E27FC236}">
                <a16:creationId xmlns:a16="http://schemas.microsoft.com/office/drawing/2014/main" id="{FAE824F3-5D18-A1A8-B441-B2AB69F3F129}"/>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8506" y="1097533"/>
            <a:ext cx="8877301" cy="2832100"/>
          </a:xfrm>
          <a:prstGeom prst="rect">
            <a:avLst/>
          </a:prstGeom>
        </p:spPr>
      </p:pic>
      <p:pic>
        <p:nvPicPr>
          <p:cNvPr id="8" name="図 7">
            <a:extLst>
              <a:ext uri="{FF2B5EF4-FFF2-40B4-BE49-F238E27FC236}">
                <a16:creationId xmlns:a16="http://schemas.microsoft.com/office/drawing/2014/main" id="{1DE389DD-838E-C6B7-AEF1-07A49C6CBABD}"/>
              </a:ext>
            </a:extLst>
          </p:cNvPr>
          <p:cNvPicPr>
            <a:picLocks noChangeAspect="1"/>
          </p:cNvPicPr>
          <p:nvPr/>
        </p:nvPicPr>
        <p:blipFill>
          <a:blip r:embed="rId3"/>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47CE21BA-C8BE-EF8E-FA8D-D6CF35F25967}"/>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631F9A0C-FDE5-04C0-5682-2C21E237BB3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9E5F1B10-3383-4383-355C-B7A9FC2FACC1}"/>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129BADC7-25F4-FE3E-EB65-A75A4078A1C2}"/>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3" name="図 12">
            <a:extLst>
              <a:ext uri="{FF2B5EF4-FFF2-40B4-BE49-F238E27FC236}">
                <a16:creationId xmlns:a16="http://schemas.microsoft.com/office/drawing/2014/main" id="{05A55B2B-C6AA-51DD-87EC-7C5001D75D9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46355" y="4194937"/>
            <a:ext cx="8921601" cy="2156150"/>
          </a:xfrm>
          <a:prstGeom prst="rect">
            <a:avLst/>
          </a:prstGeom>
        </p:spPr>
      </p:pic>
      <p:sp>
        <p:nvSpPr>
          <p:cNvPr id="14" name="正方形/長方形 13">
            <a:extLst>
              <a:ext uri="{FF2B5EF4-FFF2-40B4-BE49-F238E27FC236}">
                <a16:creationId xmlns:a16="http://schemas.microsoft.com/office/drawing/2014/main" id="{36EF6A41-4EEA-9704-9DCB-16F975A032D5}"/>
              </a:ext>
            </a:extLst>
          </p:cNvPr>
          <p:cNvSpPr/>
          <p:nvPr/>
        </p:nvSpPr>
        <p:spPr>
          <a:xfrm>
            <a:off x="3203848" y="3429000"/>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46C34F70-B20A-B680-9C04-271942C232F1}"/>
              </a:ext>
            </a:extLst>
          </p:cNvPr>
          <p:cNvSpPr/>
          <p:nvPr/>
        </p:nvSpPr>
        <p:spPr>
          <a:xfrm>
            <a:off x="4789000" y="3783384"/>
            <a:ext cx="3528400" cy="767110"/>
          </a:xfrm>
          <a:prstGeom prst="wedgeRoundRectCallout">
            <a:avLst>
              <a:gd name="adj1" fmla="val -87070"/>
              <a:gd name="adj2" fmla="val -608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チェックしてあると学生は教員にメッセージを送れる</a:t>
            </a:r>
            <a:endParaRPr lang="en-US" altLang="ja-JP" sz="2000" dirty="0"/>
          </a:p>
        </p:txBody>
      </p:sp>
      <p:sp>
        <p:nvSpPr>
          <p:cNvPr id="16" name="正方形/長方形 15">
            <a:extLst>
              <a:ext uri="{FF2B5EF4-FFF2-40B4-BE49-F238E27FC236}">
                <a16:creationId xmlns:a16="http://schemas.microsoft.com/office/drawing/2014/main" id="{78BBF27B-4417-F6D6-83A3-EFA3F4510973}"/>
              </a:ext>
            </a:extLst>
          </p:cNvPr>
          <p:cNvSpPr/>
          <p:nvPr/>
        </p:nvSpPr>
        <p:spPr>
          <a:xfrm>
            <a:off x="2663816" y="6063087"/>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吹き出し 16">
            <a:extLst>
              <a:ext uri="{FF2B5EF4-FFF2-40B4-BE49-F238E27FC236}">
                <a16:creationId xmlns:a16="http://schemas.microsoft.com/office/drawing/2014/main" id="{72211012-7BD1-2647-A852-3E23BC76464F}"/>
              </a:ext>
            </a:extLst>
          </p:cNvPr>
          <p:cNvSpPr/>
          <p:nvPr/>
        </p:nvSpPr>
        <p:spPr>
          <a:xfrm>
            <a:off x="4789000" y="3789040"/>
            <a:ext cx="3528400" cy="767110"/>
          </a:xfrm>
          <a:prstGeom prst="wedgeRoundRectCallout">
            <a:avLst>
              <a:gd name="adj1" fmla="val -101964"/>
              <a:gd name="adj2" fmla="val 2501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チェックしてあると学生が教員にメッセージを送れる</a:t>
            </a:r>
            <a:endParaRPr lang="en-US" altLang="ja-JP" sz="2000" dirty="0"/>
          </a:p>
        </p:txBody>
      </p:sp>
      <p:sp>
        <p:nvSpPr>
          <p:cNvPr id="18" name="テキスト ボックス 17">
            <a:extLst>
              <a:ext uri="{FF2B5EF4-FFF2-40B4-BE49-F238E27FC236}">
                <a16:creationId xmlns:a16="http://schemas.microsoft.com/office/drawing/2014/main" id="{33C1E03C-C3E7-D445-4809-3ECC62CAC17A}"/>
              </a:ext>
            </a:extLst>
          </p:cNvPr>
          <p:cNvSpPr txBox="1"/>
          <p:nvPr/>
        </p:nvSpPr>
        <p:spPr>
          <a:xfrm>
            <a:off x="6769222" y="1133833"/>
            <a:ext cx="2276585"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kumimoji="1" lang="en-US" altLang="ja-JP" sz="2000" dirty="0"/>
              <a:t>9/27</a:t>
            </a:r>
            <a:r>
              <a:rPr kumimoji="1" lang="ja-JP" altLang="en-US" sz="2000"/>
              <a:t>午前（予定）</a:t>
            </a:r>
            <a:endParaRPr kumimoji="1" lang="en-US" altLang="ja-JP" sz="2000" dirty="0"/>
          </a:p>
          <a:p>
            <a:r>
              <a:rPr kumimoji="1" lang="ja-JP" altLang="en-US" sz="2000" u="sng">
                <a:solidFill>
                  <a:srgbClr val="00B050"/>
                </a:solidFill>
              </a:rPr>
              <a:t>まで</a:t>
            </a:r>
            <a:r>
              <a:rPr kumimoji="1" lang="ja-JP" altLang="en-US" sz="2000"/>
              <a:t>の画面</a:t>
            </a:r>
          </a:p>
        </p:txBody>
      </p:sp>
      <p:sp>
        <p:nvSpPr>
          <p:cNvPr id="19" name="テキスト ボックス 18">
            <a:extLst>
              <a:ext uri="{FF2B5EF4-FFF2-40B4-BE49-F238E27FC236}">
                <a16:creationId xmlns:a16="http://schemas.microsoft.com/office/drawing/2014/main" id="{83D7B8DD-38BB-D970-2B86-E6F14C53A912}"/>
              </a:ext>
            </a:extLst>
          </p:cNvPr>
          <p:cNvSpPr txBox="1"/>
          <p:nvPr/>
        </p:nvSpPr>
        <p:spPr>
          <a:xfrm>
            <a:off x="6799921" y="5645833"/>
            <a:ext cx="2276585"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kumimoji="1" lang="en-US" altLang="ja-JP" sz="2000" dirty="0"/>
              <a:t>9/27</a:t>
            </a:r>
            <a:r>
              <a:rPr lang="ja-JP" altLang="en-US" sz="2000"/>
              <a:t>午後</a:t>
            </a:r>
            <a:r>
              <a:rPr kumimoji="1" lang="ja-JP" altLang="en-US" sz="2000"/>
              <a:t>（予定）</a:t>
            </a:r>
            <a:endParaRPr kumimoji="1" lang="en-US" altLang="ja-JP" sz="2000" dirty="0"/>
          </a:p>
          <a:p>
            <a:r>
              <a:rPr lang="ja-JP" altLang="en-US" sz="2000" u="sng">
                <a:solidFill>
                  <a:srgbClr val="00B050"/>
                </a:solidFill>
              </a:rPr>
              <a:t>から</a:t>
            </a:r>
            <a:r>
              <a:rPr kumimoji="1" lang="ja-JP" altLang="en-US" sz="2000"/>
              <a:t>の画面</a:t>
            </a:r>
          </a:p>
        </p:txBody>
      </p:sp>
    </p:spTree>
    <p:extLst>
      <p:ext uri="{BB962C8B-B14F-4D97-AF65-F5344CB8AC3E}">
        <p14:creationId xmlns:p14="http://schemas.microsoft.com/office/powerpoint/2010/main" val="174381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C8C5D-558C-6EE7-7E2C-9B017EFA3443}"/>
              </a:ext>
            </a:extLst>
          </p:cNvPr>
          <p:cNvSpPr>
            <a:spLocks noGrp="1"/>
          </p:cNvSpPr>
          <p:nvPr>
            <p:ph type="title"/>
          </p:nvPr>
        </p:nvSpPr>
        <p:spPr/>
        <p:txBody>
          <a:bodyPr/>
          <a:lstStyle/>
          <a:p>
            <a:r>
              <a:rPr lang="ja-JP" altLang="en-US"/>
              <a:t>利用方法の統一</a:t>
            </a:r>
            <a:endParaRPr kumimoji="1" lang="ja-JP" altLang="en-US"/>
          </a:p>
        </p:txBody>
      </p:sp>
      <p:sp>
        <p:nvSpPr>
          <p:cNvPr id="3" name="コンテンツ プレースホルダー 2">
            <a:extLst>
              <a:ext uri="{FF2B5EF4-FFF2-40B4-BE49-F238E27FC236}">
                <a16:creationId xmlns:a16="http://schemas.microsoft.com/office/drawing/2014/main" id="{79D4A558-C26B-1265-99F2-A0F3674A3722}"/>
              </a:ext>
            </a:extLst>
          </p:cNvPr>
          <p:cNvSpPr>
            <a:spLocks noGrp="1"/>
          </p:cNvSpPr>
          <p:nvPr>
            <p:ph idx="1"/>
          </p:nvPr>
        </p:nvSpPr>
        <p:spPr/>
        <p:txBody>
          <a:bodyPr/>
          <a:lstStyle/>
          <a:p>
            <a:r>
              <a:rPr lang="ja-JP" altLang="en-US"/>
              <a:t>多くの授業を履修している学生は，以下のような不満を抱きやすいです</a:t>
            </a:r>
            <a:endParaRPr lang="en-US" altLang="ja-JP" dirty="0"/>
          </a:p>
          <a:p>
            <a:pPr lvl="1"/>
            <a:r>
              <a:rPr lang="ja-JP" altLang="en-US"/>
              <a:t>オンライン授業の</a:t>
            </a:r>
            <a:r>
              <a:rPr lang="en-US" altLang="ja-JP" dirty="0"/>
              <a:t> URL </a:t>
            </a:r>
            <a:r>
              <a:rPr lang="ja-JP" altLang="en-US"/>
              <a:t>の掲載場所が，</a:t>
            </a:r>
            <a:r>
              <a:rPr lang="en-US" altLang="ja-JP" dirty="0"/>
              <a:t>UTAS</a:t>
            </a:r>
            <a:r>
              <a:rPr lang="ja-JP" altLang="en-US"/>
              <a:t>のシラバス，</a:t>
            </a:r>
            <a:r>
              <a:rPr lang="en-US" altLang="ja-JP" dirty="0"/>
              <a:t>ITC-LMS</a:t>
            </a:r>
            <a:r>
              <a:rPr lang="ja-JP" altLang="en-US"/>
              <a:t>のオンライン授業欄やお知らせなど，授業によって異なる</a:t>
            </a:r>
            <a:endParaRPr lang="en-US" altLang="ja-JP" dirty="0"/>
          </a:p>
          <a:p>
            <a:pPr lvl="1"/>
            <a:r>
              <a:rPr lang="ja-JP" altLang="en-US"/>
              <a:t>教材の配布方法やレポートの提出先が，</a:t>
            </a:r>
            <a:r>
              <a:rPr lang="en-US" altLang="ja-JP" dirty="0"/>
              <a:t>ITC-LMS</a:t>
            </a:r>
            <a:r>
              <a:rPr lang="ja-JP" altLang="en-US"/>
              <a:t>，</a:t>
            </a:r>
            <a:r>
              <a:rPr lang="en-US" altLang="ja-JP" dirty="0"/>
              <a:t>Google Classroom</a:t>
            </a:r>
            <a:r>
              <a:rPr lang="ja-JP" altLang="en-US"/>
              <a:t>，</a:t>
            </a:r>
            <a:r>
              <a:rPr lang="en-US" altLang="ja-JP" dirty="0"/>
              <a:t>Google</a:t>
            </a:r>
            <a:r>
              <a:rPr lang="ja-JP" altLang="en-US"/>
              <a:t>や</a:t>
            </a:r>
            <a:r>
              <a:rPr lang="en-US" altLang="ja-JP" dirty="0"/>
              <a:t>MS</a:t>
            </a:r>
            <a:r>
              <a:rPr lang="ja-JP" altLang="en-US"/>
              <a:t>のドライブやフォームなど，授業によって異なる</a:t>
            </a:r>
            <a:endParaRPr lang="en-US" altLang="ja-JP" dirty="0"/>
          </a:p>
        </p:txBody>
      </p:sp>
      <p:sp>
        <p:nvSpPr>
          <p:cNvPr id="4" name="日付プレースホルダー 3">
            <a:extLst>
              <a:ext uri="{FF2B5EF4-FFF2-40B4-BE49-F238E27FC236}">
                <a16:creationId xmlns:a16="http://schemas.microsoft.com/office/drawing/2014/main" id="{A18B43C1-41D7-1BE7-0F64-EC8A643C30C3}"/>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29E68F10-CAB8-1E44-C88E-3E4C77FFB51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0EAD5F5-AFF9-E836-D4A0-09C970DBEA39}"/>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spTree>
    <p:extLst>
      <p:ext uri="{BB962C8B-B14F-4D97-AF65-F5344CB8AC3E}">
        <p14:creationId xmlns:p14="http://schemas.microsoft.com/office/powerpoint/2010/main" val="2545336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3B02DE-9CD7-6BC1-BD43-3EF0379CD2C3}"/>
              </a:ext>
            </a:extLst>
          </p:cNvPr>
          <p:cNvSpPr>
            <a:spLocks noGrp="1"/>
          </p:cNvSpPr>
          <p:nvPr>
            <p:ph type="title"/>
          </p:nvPr>
        </p:nvSpPr>
        <p:spPr/>
        <p:txBody>
          <a:bodyPr/>
          <a:lstStyle/>
          <a:p>
            <a:r>
              <a:rPr lang="ja-JP" altLang="en-US"/>
              <a:t>わからないことがあったら</a:t>
            </a:r>
            <a:endParaRPr kumimoji="1" lang="ja-JP" altLang="en-US"/>
          </a:p>
        </p:txBody>
      </p:sp>
      <p:sp>
        <p:nvSpPr>
          <p:cNvPr id="4" name="日付プレースホルダー 3">
            <a:extLst>
              <a:ext uri="{FF2B5EF4-FFF2-40B4-BE49-F238E27FC236}">
                <a16:creationId xmlns:a16="http://schemas.microsoft.com/office/drawing/2014/main" id="{1B2B5597-7C36-CAD5-26CA-8E80BB55F18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B3C33D17-0376-1C90-A8FB-086877C358E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AA98FA2-6BB4-8434-0E79-BF66BD33D4C5}"/>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7" name="図 6">
            <a:extLst>
              <a:ext uri="{FF2B5EF4-FFF2-40B4-BE49-F238E27FC236}">
                <a16:creationId xmlns:a16="http://schemas.microsoft.com/office/drawing/2014/main" id="{593FCFAF-ECEE-339D-CBBF-B49DCA42002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736871" y="1189379"/>
            <a:ext cx="5670257" cy="5146077"/>
          </a:xfrm>
          <a:prstGeom prst="rect">
            <a:avLst/>
          </a:prstGeom>
        </p:spPr>
      </p:pic>
      <p:sp>
        <p:nvSpPr>
          <p:cNvPr id="8" name="正方形/長方形 7">
            <a:extLst>
              <a:ext uri="{FF2B5EF4-FFF2-40B4-BE49-F238E27FC236}">
                <a16:creationId xmlns:a16="http://schemas.microsoft.com/office/drawing/2014/main" id="{A1D994E1-E007-B17A-6782-B40655483197}"/>
              </a:ext>
            </a:extLst>
          </p:cNvPr>
          <p:cNvSpPr/>
          <p:nvPr/>
        </p:nvSpPr>
        <p:spPr>
          <a:xfrm>
            <a:off x="5292080" y="1260016"/>
            <a:ext cx="122400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944515A3-FFB6-9868-1672-191D089E29CE}"/>
              </a:ext>
            </a:extLst>
          </p:cNvPr>
          <p:cNvSpPr/>
          <p:nvPr/>
        </p:nvSpPr>
        <p:spPr>
          <a:xfrm>
            <a:off x="6948264" y="2636912"/>
            <a:ext cx="1854758" cy="504056"/>
          </a:xfrm>
          <a:prstGeom prst="wedgeRoundRectCallout">
            <a:avLst>
              <a:gd name="adj1" fmla="val -73830"/>
              <a:gd name="adj2" fmla="val -2802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検索ボックス</a:t>
            </a:r>
          </a:p>
        </p:txBody>
      </p:sp>
      <p:sp>
        <p:nvSpPr>
          <p:cNvPr id="10" name="正方形/長方形 9">
            <a:extLst>
              <a:ext uri="{FF2B5EF4-FFF2-40B4-BE49-F238E27FC236}">
                <a16:creationId xmlns:a16="http://schemas.microsoft.com/office/drawing/2014/main" id="{DCB37BBA-36F8-01E2-DFCE-9DCB5963A511}"/>
              </a:ext>
            </a:extLst>
          </p:cNvPr>
          <p:cNvSpPr/>
          <p:nvPr/>
        </p:nvSpPr>
        <p:spPr>
          <a:xfrm>
            <a:off x="3851920" y="2279318"/>
            <a:ext cx="1440160" cy="3575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8F75DD4E-3BC3-B1EA-8988-C06BD16FE069}"/>
              </a:ext>
            </a:extLst>
          </p:cNvPr>
          <p:cNvSpPr/>
          <p:nvPr/>
        </p:nvSpPr>
        <p:spPr>
          <a:xfrm>
            <a:off x="5959863" y="3856793"/>
            <a:ext cx="2348470" cy="792089"/>
          </a:xfrm>
          <a:prstGeom prst="wedgeRoundRectCallout">
            <a:avLst>
              <a:gd name="adj1" fmla="val -79591"/>
              <a:gd name="adj2" fmla="val -2063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初めて授業を担当する先生向け</a:t>
            </a:r>
          </a:p>
        </p:txBody>
      </p:sp>
      <p:sp>
        <p:nvSpPr>
          <p:cNvPr id="12" name="正方形/長方形 11">
            <a:extLst>
              <a:ext uri="{FF2B5EF4-FFF2-40B4-BE49-F238E27FC236}">
                <a16:creationId xmlns:a16="http://schemas.microsoft.com/office/drawing/2014/main" id="{B7D6A901-6062-6B95-6789-505F6A8D05D2}"/>
              </a:ext>
            </a:extLst>
          </p:cNvPr>
          <p:cNvSpPr/>
          <p:nvPr/>
        </p:nvSpPr>
        <p:spPr>
          <a:xfrm>
            <a:off x="2262442" y="2729742"/>
            <a:ext cx="1445461" cy="411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8B4ADF9A-6198-D894-CDEC-E11B16F56491}"/>
              </a:ext>
            </a:extLst>
          </p:cNvPr>
          <p:cNvSpPr/>
          <p:nvPr/>
        </p:nvSpPr>
        <p:spPr>
          <a:xfrm>
            <a:off x="27889" y="4005064"/>
            <a:ext cx="1764297" cy="504056"/>
          </a:xfrm>
          <a:prstGeom prst="wedgeRoundRectCallout">
            <a:avLst>
              <a:gd name="adj1" fmla="val 76717"/>
              <a:gd name="adj2" fmla="val -2340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サポート窓口</a:t>
            </a:r>
          </a:p>
        </p:txBody>
      </p:sp>
      <p:sp>
        <p:nvSpPr>
          <p:cNvPr id="14" name="正方形/長方形 13">
            <a:extLst>
              <a:ext uri="{FF2B5EF4-FFF2-40B4-BE49-F238E27FC236}">
                <a16:creationId xmlns:a16="http://schemas.microsoft.com/office/drawing/2014/main" id="{1B99D98E-5ADB-75C1-F5B3-589C26A14F38}"/>
              </a:ext>
            </a:extLst>
          </p:cNvPr>
          <p:cNvSpPr/>
          <p:nvPr/>
        </p:nvSpPr>
        <p:spPr>
          <a:xfrm>
            <a:off x="2262442" y="4839474"/>
            <a:ext cx="991307" cy="2457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F453F6EF-4405-FEAC-A616-AD5D68110A48}"/>
              </a:ext>
            </a:extLst>
          </p:cNvPr>
          <p:cNvSpPr/>
          <p:nvPr/>
        </p:nvSpPr>
        <p:spPr>
          <a:xfrm>
            <a:off x="27889" y="5937100"/>
            <a:ext cx="1816639" cy="504056"/>
          </a:xfrm>
          <a:prstGeom prst="wedgeRoundRectCallout">
            <a:avLst>
              <a:gd name="adj1" fmla="val 75479"/>
              <a:gd name="adj2" fmla="val -232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授業開始前に</a:t>
            </a:r>
            <a:endParaRPr kumimoji="1" lang="ja-JP" altLang="en-US" sz="2000"/>
          </a:p>
        </p:txBody>
      </p:sp>
      <p:sp>
        <p:nvSpPr>
          <p:cNvPr id="17" name="正方形/長方形 16">
            <a:extLst>
              <a:ext uri="{FF2B5EF4-FFF2-40B4-BE49-F238E27FC236}">
                <a16:creationId xmlns:a16="http://schemas.microsoft.com/office/drawing/2014/main" id="{D5871758-B3ED-2A43-D6DC-CF5C0E05843E}"/>
              </a:ext>
            </a:extLst>
          </p:cNvPr>
          <p:cNvSpPr/>
          <p:nvPr/>
        </p:nvSpPr>
        <p:spPr>
          <a:xfrm>
            <a:off x="3275856" y="-9793"/>
            <a:ext cx="5868144" cy="7024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err="1"/>
              <a:t>ToDo</a:t>
            </a:r>
            <a:r>
              <a:rPr lang="en-US" altLang="ja-JP" sz="3200" dirty="0"/>
              <a:t>: </a:t>
            </a:r>
            <a:r>
              <a:rPr lang="ja-JP" altLang="en-US" sz="3200"/>
              <a:t>レイアウトの変更を確認</a:t>
            </a:r>
            <a:endParaRPr kumimoji="1" lang="ja-JP" altLang="en-US" sz="3200"/>
          </a:p>
        </p:txBody>
      </p:sp>
    </p:spTree>
    <p:extLst>
      <p:ext uri="{BB962C8B-B14F-4D97-AF65-F5344CB8AC3E}">
        <p14:creationId xmlns:p14="http://schemas.microsoft.com/office/powerpoint/2010/main" val="3254363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657135-FE78-9623-76FE-F8CA94A79A34}"/>
              </a:ext>
            </a:extLst>
          </p:cNvPr>
          <p:cNvSpPr>
            <a:spLocks noGrp="1"/>
          </p:cNvSpPr>
          <p:nvPr>
            <p:ph type="title"/>
          </p:nvPr>
        </p:nvSpPr>
        <p:spPr/>
        <p:txBody>
          <a:bodyPr/>
          <a:lstStyle/>
          <a:p>
            <a:r>
              <a:rPr lang="ja-JP" altLang="en-US"/>
              <a:t>利用方法の統一</a:t>
            </a:r>
            <a:endParaRPr kumimoji="1" lang="ja-JP" altLang="en-US"/>
          </a:p>
        </p:txBody>
      </p:sp>
      <p:sp>
        <p:nvSpPr>
          <p:cNvPr id="3" name="コンテンツ プレースホルダー 2">
            <a:extLst>
              <a:ext uri="{FF2B5EF4-FFF2-40B4-BE49-F238E27FC236}">
                <a16:creationId xmlns:a16="http://schemas.microsoft.com/office/drawing/2014/main" id="{7B55DE18-23D6-3654-E74E-51B4BFB46EC5}"/>
              </a:ext>
            </a:extLst>
          </p:cNvPr>
          <p:cNvSpPr>
            <a:spLocks noGrp="1"/>
          </p:cNvSpPr>
          <p:nvPr>
            <p:ph idx="1"/>
          </p:nvPr>
        </p:nvSpPr>
        <p:spPr/>
        <p:txBody>
          <a:bodyPr/>
          <a:lstStyle/>
          <a:p>
            <a:r>
              <a:rPr lang="ja-JP" altLang="en-US"/>
              <a:t>学生用には，オンライン授業情報を一覧表示する画面がある</a:t>
            </a:r>
          </a:p>
          <a:p>
            <a:endParaRPr kumimoji="1" lang="ja-JP" altLang="en-US"/>
          </a:p>
        </p:txBody>
      </p:sp>
      <p:sp>
        <p:nvSpPr>
          <p:cNvPr id="4" name="日付プレースホルダー 3">
            <a:extLst>
              <a:ext uri="{FF2B5EF4-FFF2-40B4-BE49-F238E27FC236}">
                <a16:creationId xmlns:a16="http://schemas.microsoft.com/office/drawing/2014/main" id="{A969CB9D-E1C4-8D2E-CA93-F94167C7732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1DB03437-1A4B-D958-F192-563BE0BD4EFB}"/>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A3586E7-ABAD-A73D-A169-5B92E36495E4}"/>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pic>
        <p:nvPicPr>
          <p:cNvPr id="7" name="図 6">
            <a:extLst>
              <a:ext uri="{FF2B5EF4-FFF2-40B4-BE49-F238E27FC236}">
                <a16:creationId xmlns:a16="http://schemas.microsoft.com/office/drawing/2014/main" id="{2BAA49F4-923F-0892-4151-C18F784A1E1C}"/>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819FADF9-1CC2-CB38-9C1A-05DFD00AC03E}"/>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F3279215-208F-BE51-FFAB-41CA9ADC4667}"/>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7BBB90C3-E462-752A-AFA3-3C28C753D41E}"/>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22BDDEE8-D56B-9104-8099-FB9421365A0C}"/>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2" name="図 11">
            <a:extLst>
              <a:ext uri="{FF2B5EF4-FFF2-40B4-BE49-F238E27FC236}">
                <a16:creationId xmlns:a16="http://schemas.microsoft.com/office/drawing/2014/main" id="{A81534D7-9A63-AEAD-6F99-4B097C2C4B5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40155" y="2346960"/>
            <a:ext cx="6663690" cy="4009390"/>
          </a:xfrm>
          <a:prstGeom prst="rect">
            <a:avLst/>
          </a:prstGeom>
        </p:spPr>
      </p:pic>
    </p:spTree>
    <p:extLst>
      <p:ext uri="{BB962C8B-B14F-4D97-AF65-F5344CB8AC3E}">
        <p14:creationId xmlns:p14="http://schemas.microsoft.com/office/powerpoint/2010/main" val="828661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64ABB2A-2964-C373-2F1F-435B9F987AD0}"/>
              </a:ext>
            </a:extLst>
          </p:cNvPr>
          <p:cNvSpPr>
            <a:spLocks noGrp="1"/>
          </p:cNvSpPr>
          <p:nvPr>
            <p:ph idx="1"/>
          </p:nvPr>
        </p:nvSpPr>
        <p:spPr/>
        <p:txBody>
          <a:bodyPr/>
          <a:lstStyle/>
          <a:p>
            <a:r>
              <a:rPr lang="ja-JP" altLang="en-US"/>
              <a:t>学生用には，提出すべき課題，受験すべきテストなどを一覧表示する画面がある</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79CB0714-EB5B-7519-500A-1A0EDBA35A45}"/>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2EE87CD-D32E-F405-96A5-1088F3CD67C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1BBC38F-58CD-975A-BAE5-9CD02AA78D3E}"/>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pic>
        <p:nvPicPr>
          <p:cNvPr id="7" name="図 6">
            <a:extLst>
              <a:ext uri="{FF2B5EF4-FFF2-40B4-BE49-F238E27FC236}">
                <a16:creationId xmlns:a16="http://schemas.microsoft.com/office/drawing/2014/main" id="{1684F79F-EDE1-0B33-6A45-1FC382E22A7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5528" y="2546370"/>
            <a:ext cx="7552944" cy="3744468"/>
          </a:xfrm>
          <a:prstGeom prst="rect">
            <a:avLst/>
          </a:prstGeom>
        </p:spPr>
      </p:pic>
      <p:sp>
        <p:nvSpPr>
          <p:cNvPr id="8" name="正方形/長方形 7">
            <a:extLst>
              <a:ext uri="{FF2B5EF4-FFF2-40B4-BE49-F238E27FC236}">
                <a16:creationId xmlns:a16="http://schemas.microsoft.com/office/drawing/2014/main" id="{56B1B8B8-108E-C684-3FD8-8630D771EFFB}"/>
              </a:ext>
            </a:extLst>
          </p:cNvPr>
          <p:cNvSpPr/>
          <p:nvPr/>
        </p:nvSpPr>
        <p:spPr>
          <a:xfrm>
            <a:off x="6130310" y="3933056"/>
            <a:ext cx="845780" cy="2289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93F9270E-5DD0-C29B-3675-38D449304527}"/>
              </a:ext>
            </a:extLst>
          </p:cNvPr>
          <p:cNvSpPr/>
          <p:nvPr/>
        </p:nvSpPr>
        <p:spPr>
          <a:xfrm>
            <a:off x="4848402" y="2420888"/>
            <a:ext cx="3579318" cy="544327"/>
          </a:xfrm>
          <a:prstGeom prst="wedgeRoundRectCallout">
            <a:avLst>
              <a:gd name="adj1" fmla="val 1473"/>
              <a:gd name="adj2" fmla="val 2240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締切順に並べることもできる</a:t>
            </a:r>
            <a:endParaRPr lang="en-US" altLang="ja-JP" sz="2000" dirty="0"/>
          </a:p>
        </p:txBody>
      </p:sp>
      <p:pic>
        <p:nvPicPr>
          <p:cNvPr id="10" name="図 9">
            <a:extLst>
              <a:ext uri="{FF2B5EF4-FFF2-40B4-BE49-F238E27FC236}">
                <a16:creationId xmlns:a16="http://schemas.microsoft.com/office/drawing/2014/main" id="{401FEA92-F334-D2B9-CD2E-091D5DD4E7F6}"/>
              </a:ext>
            </a:extLst>
          </p:cNvPr>
          <p:cNvPicPr>
            <a:picLocks noChangeAspect="1"/>
          </p:cNvPicPr>
          <p:nvPr/>
        </p:nvPicPr>
        <p:blipFill>
          <a:blip r:embed="rId3"/>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20F7DF34-3418-249A-CAC2-287F4003F83E}"/>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0C7195E6-A0A0-7B2C-518D-E4CAFB59211A}"/>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24B6BC6E-8649-450F-5952-E5F583606183}"/>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FA66A2E8-AE7C-21FE-7352-4E39C4586C1B}"/>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F1F4D7E4-24AA-A81C-B1AF-03A84D3F39F3}"/>
              </a:ext>
            </a:extLst>
          </p:cNvPr>
          <p:cNvSpPr>
            <a:spLocks noGrp="1"/>
          </p:cNvSpPr>
          <p:nvPr>
            <p:ph type="title"/>
          </p:nvPr>
        </p:nvSpPr>
        <p:spPr/>
        <p:txBody>
          <a:bodyPr/>
          <a:lstStyle/>
          <a:p>
            <a:r>
              <a:rPr lang="ja-JP" altLang="en-US"/>
              <a:t>課題やテストの出題</a:t>
            </a:r>
            <a:endParaRPr kumimoji="1" lang="ja-JP" altLang="en-US"/>
          </a:p>
        </p:txBody>
      </p:sp>
    </p:spTree>
    <p:extLst>
      <p:ext uri="{BB962C8B-B14F-4D97-AF65-F5344CB8AC3E}">
        <p14:creationId xmlns:p14="http://schemas.microsoft.com/office/powerpoint/2010/main" val="3162420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71221D1-B881-619D-93A1-D57AD361AE09}"/>
              </a:ext>
            </a:extLst>
          </p:cNvPr>
          <p:cNvSpPr>
            <a:spLocks noGrp="1"/>
          </p:cNvSpPr>
          <p:nvPr>
            <p:ph idx="1"/>
          </p:nvPr>
        </p:nvSpPr>
        <p:spPr/>
        <p:txBody>
          <a:bodyPr>
            <a:normAutofit fontScale="92500" lnSpcReduction="20000"/>
          </a:bodyPr>
          <a:lstStyle/>
          <a:p>
            <a:r>
              <a:rPr lang="ja-JP" altLang="en-US"/>
              <a:t>授業時間外の学習の比率が増えると，タスクリストの管理が重要になってきます</a:t>
            </a:r>
            <a:endParaRPr lang="en-US" altLang="ja-JP" dirty="0"/>
          </a:p>
          <a:p>
            <a:pPr lvl="1"/>
            <a:r>
              <a:rPr lang="en-US" altLang="ja-JP" dirty="0"/>
              <a:t>ITC-LMS </a:t>
            </a:r>
            <a:r>
              <a:rPr lang="ja-JP" altLang="en-US"/>
              <a:t>で出題すると学生はタスクを一覧できます</a:t>
            </a:r>
            <a:endParaRPr lang="en-US" altLang="ja-JP" dirty="0"/>
          </a:p>
          <a:p>
            <a:pPr lvl="1"/>
            <a:r>
              <a:rPr lang="ja-JP" altLang="en-US"/>
              <a:t>課題・テストの期限を学生に連絡した締切と一致させないと，学生にとっては管理の手間が増えます</a:t>
            </a:r>
          </a:p>
          <a:p>
            <a:r>
              <a:rPr lang="ja-JP" altLang="en-US"/>
              <a:t>レポート提出で遅れを許したい場合</a:t>
            </a:r>
            <a:endParaRPr lang="en-US" altLang="ja-JP" dirty="0"/>
          </a:p>
          <a:p>
            <a:pPr lvl="1"/>
            <a:r>
              <a:rPr lang="ja-JP" altLang="en-US"/>
              <a:t>「期間後の提出」を「可」に設定するか，</a:t>
            </a:r>
            <a:endParaRPr lang="en-US" altLang="ja-JP" dirty="0"/>
          </a:p>
          <a:p>
            <a:pPr lvl="1"/>
            <a:r>
              <a:rPr lang="ja-JP" altLang="en-US"/>
              <a:t>「再提出期限」を設定してください</a:t>
            </a:r>
            <a:endParaRPr lang="en-US" altLang="ja-JP" dirty="0"/>
          </a:p>
          <a:p>
            <a:r>
              <a:rPr lang="ja-JP" altLang="en-US"/>
              <a:t>テスト受験で遅れを許したい場合</a:t>
            </a:r>
            <a:endParaRPr lang="en-US" altLang="ja-JP" dirty="0"/>
          </a:p>
          <a:p>
            <a:pPr lvl="1"/>
            <a:r>
              <a:rPr lang="ja-JP" altLang="en-US"/>
              <a:t>テストのコピーを作り，期限を変えて再出題してください</a:t>
            </a:r>
            <a:endParaRPr lang="en-US" altLang="ja-JP" dirty="0"/>
          </a:p>
          <a:p>
            <a:pPr lvl="2"/>
            <a:r>
              <a:rPr lang="ja-JP" altLang="en-US"/>
              <a:t>テストのコピーは「テンプレート登録」＆「テンプレートから読み込む」または「過去のコンテンツをインポート」で作れます</a:t>
            </a:r>
          </a:p>
        </p:txBody>
      </p:sp>
      <p:sp>
        <p:nvSpPr>
          <p:cNvPr id="4" name="日付プレースホルダー 3">
            <a:extLst>
              <a:ext uri="{FF2B5EF4-FFF2-40B4-BE49-F238E27FC236}">
                <a16:creationId xmlns:a16="http://schemas.microsoft.com/office/drawing/2014/main" id="{9F430446-7081-7753-532A-D23526269A94}"/>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E4CD1664-7582-5CB8-3210-6DFC4BB1FC5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C152C16-55EB-8152-F9EB-C54115B449A8}"/>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pic>
        <p:nvPicPr>
          <p:cNvPr id="7" name="図 6">
            <a:extLst>
              <a:ext uri="{FF2B5EF4-FFF2-40B4-BE49-F238E27FC236}">
                <a16:creationId xmlns:a16="http://schemas.microsoft.com/office/drawing/2014/main" id="{0665A566-0B3C-18AB-D668-EC42E4F6C164}"/>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CE4FBB0E-0907-B72C-5C6E-9E9B1508849E}"/>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D2C66334-1033-4725-B2BA-247EFF2AF01A}"/>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1EED5934-90D8-1E64-0EC0-0282F74F225E}"/>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12C41511-30BF-9BA5-D77A-3C27EDE73B6C}"/>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D2620792-5A65-D5BA-44D5-D12BA9A3F937}"/>
              </a:ext>
            </a:extLst>
          </p:cNvPr>
          <p:cNvSpPr>
            <a:spLocks noGrp="1"/>
          </p:cNvSpPr>
          <p:nvPr>
            <p:ph type="title"/>
          </p:nvPr>
        </p:nvSpPr>
        <p:spPr/>
        <p:txBody>
          <a:bodyPr/>
          <a:lstStyle/>
          <a:p>
            <a:r>
              <a:rPr lang="ja-JP" altLang="en-US"/>
              <a:t>課題やテストの出題</a:t>
            </a:r>
            <a:endParaRPr kumimoji="1" lang="ja-JP" altLang="en-US"/>
          </a:p>
        </p:txBody>
      </p:sp>
    </p:spTree>
    <p:extLst>
      <p:ext uri="{BB962C8B-B14F-4D97-AF65-F5344CB8AC3E}">
        <p14:creationId xmlns:p14="http://schemas.microsoft.com/office/powerpoint/2010/main" val="701634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5C01BF-7940-57EF-3214-2117F7E88FA7}"/>
              </a:ext>
            </a:extLst>
          </p:cNvPr>
          <p:cNvSpPr>
            <a:spLocks noGrp="1"/>
          </p:cNvSpPr>
          <p:nvPr>
            <p:ph type="title"/>
          </p:nvPr>
        </p:nvSpPr>
        <p:spPr/>
        <p:txBody>
          <a:bodyPr/>
          <a:lstStyle/>
          <a:p>
            <a:r>
              <a:rPr lang="ja-JP" altLang="en-US"/>
              <a:t>その他の注意事項</a:t>
            </a:r>
            <a:endParaRPr kumimoji="1" lang="ja-JP" altLang="en-US"/>
          </a:p>
        </p:txBody>
      </p:sp>
      <p:sp>
        <p:nvSpPr>
          <p:cNvPr id="3" name="コンテンツ プレースホルダー 2">
            <a:extLst>
              <a:ext uri="{FF2B5EF4-FFF2-40B4-BE49-F238E27FC236}">
                <a16:creationId xmlns:a16="http://schemas.microsoft.com/office/drawing/2014/main" id="{5A28164E-8397-75CB-C9D8-76458BA6065F}"/>
              </a:ext>
            </a:extLst>
          </p:cNvPr>
          <p:cNvSpPr>
            <a:spLocks noGrp="1"/>
          </p:cNvSpPr>
          <p:nvPr>
            <p:ph idx="1"/>
          </p:nvPr>
        </p:nvSpPr>
        <p:spPr/>
        <p:txBody>
          <a:bodyPr/>
          <a:lstStyle/>
          <a:p>
            <a:r>
              <a:rPr lang="ja-JP" altLang="en-US"/>
              <a:t>更新の遅延</a:t>
            </a:r>
            <a:endParaRPr lang="en-US" altLang="ja-JP" dirty="0"/>
          </a:p>
          <a:p>
            <a:r>
              <a:rPr lang="en-US" altLang="ja-JP" dirty="0"/>
              <a:t>UTAS </a:t>
            </a:r>
            <a:r>
              <a:rPr lang="ja-JP" altLang="en-US"/>
              <a:t>の古い科目情報</a:t>
            </a:r>
            <a:endParaRPr lang="en-US" altLang="ja-JP" dirty="0"/>
          </a:p>
          <a:p>
            <a:r>
              <a:rPr lang="ja-JP" altLang="en-US"/>
              <a:t>コースのグルーピング</a:t>
            </a:r>
            <a:endParaRPr lang="en-US" altLang="ja-JP" dirty="0"/>
          </a:p>
          <a:p>
            <a:r>
              <a:rPr lang="ja-JP" altLang="en-US"/>
              <a:t>テストの自動採点</a:t>
            </a:r>
            <a:endParaRPr lang="en-US" altLang="ja-JP" dirty="0"/>
          </a:p>
        </p:txBody>
      </p:sp>
      <p:sp>
        <p:nvSpPr>
          <p:cNvPr id="4" name="日付プレースホルダー 3">
            <a:extLst>
              <a:ext uri="{FF2B5EF4-FFF2-40B4-BE49-F238E27FC236}">
                <a16:creationId xmlns:a16="http://schemas.microsoft.com/office/drawing/2014/main" id="{2D92DC2A-5ED4-0450-DD2F-AE1CDD7CEBF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8761B371-5D31-7972-84D6-0AD848B042B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EDD67FA-56C3-3E8A-EB14-60025E5BF277}"/>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pic>
        <p:nvPicPr>
          <p:cNvPr id="7" name="図 6">
            <a:extLst>
              <a:ext uri="{FF2B5EF4-FFF2-40B4-BE49-F238E27FC236}">
                <a16:creationId xmlns:a16="http://schemas.microsoft.com/office/drawing/2014/main" id="{32F81DEB-B8B9-E4D5-173B-3411FBFC6CE8}"/>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A6B9B20F-10C5-6CDF-34D6-AC484AFD678E}"/>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189AE17D-5700-C444-B3CC-C8C950516B8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12EDEA9A-B696-43AE-8605-FC400119A8A6}"/>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3BCB5DCD-0B65-B313-088A-7C7BFC5E6CDA}"/>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4042766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8A213B-2B8E-5B73-BEE3-723DBB5EFD6C}"/>
              </a:ext>
            </a:extLst>
          </p:cNvPr>
          <p:cNvSpPr>
            <a:spLocks noGrp="1"/>
          </p:cNvSpPr>
          <p:nvPr>
            <p:ph type="title"/>
          </p:nvPr>
        </p:nvSpPr>
        <p:spPr/>
        <p:txBody>
          <a:bodyPr/>
          <a:lstStyle/>
          <a:p>
            <a:r>
              <a:rPr lang="ja-JP" altLang="en-US"/>
              <a:t>更新の遅延</a:t>
            </a:r>
            <a:endParaRPr kumimoji="1" lang="ja-JP" altLang="en-US"/>
          </a:p>
        </p:txBody>
      </p:sp>
      <p:sp>
        <p:nvSpPr>
          <p:cNvPr id="3" name="コンテンツ プレースホルダー 2">
            <a:extLst>
              <a:ext uri="{FF2B5EF4-FFF2-40B4-BE49-F238E27FC236}">
                <a16:creationId xmlns:a16="http://schemas.microsoft.com/office/drawing/2014/main" id="{707A1337-62D0-A65C-2965-9231E73388C5}"/>
              </a:ext>
            </a:extLst>
          </p:cNvPr>
          <p:cNvSpPr>
            <a:spLocks noGrp="1"/>
          </p:cNvSpPr>
          <p:nvPr>
            <p:ph idx="1"/>
          </p:nvPr>
        </p:nvSpPr>
        <p:spPr/>
        <p:txBody>
          <a:bodyPr/>
          <a:lstStyle/>
          <a:p>
            <a:r>
              <a:rPr lang="ja-JP" altLang="en-US"/>
              <a:t>瞬時には反映されない操作・動作があります</a:t>
            </a:r>
            <a:endParaRPr lang="en-US" altLang="ja-JP" dirty="0"/>
          </a:p>
          <a:p>
            <a:pPr lvl="1"/>
            <a:r>
              <a:rPr lang="en-US" altLang="ja-JP" dirty="0"/>
              <a:t>UTAS </a:t>
            </a:r>
            <a:r>
              <a:rPr lang="ja-JP" altLang="en-US"/>
              <a:t>での履修登録が反映されるのは翌日です</a:t>
            </a:r>
            <a:endParaRPr lang="en-US" altLang="ja-JP" dirty="0"/>
          </a:p>
          <a:p>
            <a:pPr lvl="1"/>
            <a:r>
              <a:rPr lang="ja-JP" altLang="en-US"/>
              <a:t>コース担当教員が，</a:t>
            </a:r>
            <a:r>
              <a:rPr lang="en-US" altLang="ja-JP" dirty="0"/>
              <a:t>ITC-LMS </a:t>
            </a:r>
            <a:r>
              <a:rPr lang="ja-JP" altLang="en-US"/>
              <a:t>でコース参加者を登録したときに反映されるのは，登録された人が次回</a:t>
            </a:r>
            <a:r>
              <a:rPr lang="en-US" altLang="ja-JP" dirty="0"/>
              <a:t> ITC-LMS </a:t>
            </a:r>
            <a:r>
              <a:rPr lang="ja-JP" altLang="en-US"/>
              <a:t>にログインしたときです</a:t>
            </a:r>
            <a:endParaRPr lang="en-US" altLang="ja-JP" dirty="0"/>
          </a:p>
          <a:p>
            <a:pPr lvl="1"/>
            <a:r>
              <a:rPr lang="ja-JP" altLang="en-US"/>
              <a:t>教材や課題の登録が，学生にメール・</a:t>
            </a:r>
            <a:r>
              <a:rPr lang="en-US" altLang="ja-JP" dirty="0"/>
              <a:t>LINE</a:t>
            </a:r>
            <a:r>
              <a:rPr lang="ja-JP" altLang="en-US"/>
              <a:t>で通知されるのは</a:t>
            </a:r>
            <a:r>
              <a:rPr lang="en-US" altLang="ja-JP" dirty="0"/>
              <a:t>1</a:t>
            </a:r>
            <a:r>
              <a:rPr lang="ja-JP" altLang="en-US"/>
              <a:t>日に</a:t>
            </a:r>
            <a:r>
              <a:rPr lang="en-US" altLang="ja-JP" dirty="0"/>
              <a:t>1</a:t>
            </a:r>
            <a:r>
              <a:rPr lang="ja-JP" altLang="en-US"/>
              <a:t>回（午前</a:t>
            </a:r>
            <a:r>
              <a:rPr lang="en-US" altLang="ja-JP" dirty="0"/>
              <a:t>7</a:t>
            </a:r>
            <a:r>
              <a:rPr lang="ja-JP" altLang="en-US"/>
              <a:t>時台）のみです</a:t>
            </a:r>
            <a:endParaRPr lang="en-US" altLang="ja-JP" dirty="0"/>
          </a:p>
          <a:p>
            <a:r>
              <a:rPr lang="ja-JP" altLang="en-US"/>
              <a:t>コースが作成されるのは授業開始約</a:t>
            </a:r>
            <a:r>
              <a:rPr lang="en-US" altLang="ja-JP" dirty="0"/>
              <a:t>1</a:t>
            </a:r>
            <a:r>
              <a:rPr lang="ja-JP" altLang="en-US"/>
              <a:t>ヶ月前です</a:t>
            </a:r>
            <a:endParaRPr lang="en-US" altLang="ja-JP" dirty="0"/>
          </a:p>
          <a:p>
            <a:pPr lvl="1"/>
            <a:r>
              <a:rPr lang="ja-JP" altLang="en-US"/>
              <a:t>現時点で，</a:t>
            </a:r>
            <a:r>
              <a:rPr lang="en-US" altLang="ja-JP" dirty="0"/>
              <a:t>2022</a:t>
            </a:r>
            <a:r>
              <a:rPr lang="ja-JP" altLang="en-US"/>
              <a:t>年度の</a:t>
            </a:r>
            <a:r>
              <a:rPr lang="en-US" altLang="ja-JP" dirty="0"/>
              <a:t>A2</a:t>
            </a:r>
            <a:r>
              <a:rPr lang="ja-JP" altLang="en-US"/>
              <a:t>タームのコースはまだ作られていません</a:t>
            </a:r>
            <a:endParaRPr lang="en-US" altLang="ja-JP" dirty="0"/>
          </a:p>
        </p:txBody>
      </p:sp>
      <p:sp>
        <p:nvSpPr>
          <p:cNvPr id="4" name="日付プレースホルダー 3">
            <a:extLst>
              <a:ext uri="{FF2B5EF4-FFF2-40B4-BE49-F238E27FC236}">
                <a16:creationId xmlns:a16="http://schemas.microsoft.com/office/drawing/2014/main" id="{A61A1291-AAAC-DB2C-30F2-7EF493B7E84F}"/>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D5551EC8-E9F2-9863-6180-A14241D9CE6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08BB254-CDFD-C2C4-EC40-507A175EA7A3}"/>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sp>
        <p:nvSpPr>
          <p:cNvPr id="7" name="正方形/長方形 6">
            <a:extLst>
              <a:ext uri="{FF2B5EF4-FFF2-40B4-BE49-F238E27FC236}">
                <a16:creationId xmlns:a16="http://schemas.microsoft.com/office/drawing/2014/main" id="{7367B2BC-AAD1-A6B0-DB7C-9A9D9534E1EF}"/>
              </a:ext>
            </a:extLst>
          </p:cNvPr>
          <p:cNvSpPr/>
          <p:nvPr/>
        </p:nvSpPr>
        <p:spPr>
          <a:xfrm>
            <a:off x="179512" y="2060848"/>
            <a:ext cx="928539" cy="1015598"/>
          </a:xfrm>
          <a:prstGeom prst="rect">
            <a:avLst/>
          </a:prstGeom>
        </p:spPr>
        <p:txBody>
          <a:bodyPr wrap="square">
            <a:spAutoFit/>
          </a:bodyPr>
          <a:lstStyle/>
          <a:p>
            <a:r>
              <a:rPr lang="ja-JP" altLang="en-US" sz="6000"/>
              <a:t>🙇‍♂️</a:t>
            </a:r>
          </a:p>
        </p:txBody>
      </p:sp>
      <p:pic>
        <p:nvPicPr>
          <p:cNvPr id="8" name="図 7">
            <a:extLst>
              <a:ext uri="{FF2B5EF4-FFF2-40B4-BE49-F238E27FC236}">
                <a16:creationId xmlns:a16="http://schemas.microsoft.com/office/drawing/2014/main" id="{045BDB86-5E0D-83E3-AB74-9E509E19EC75}"/>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09F36056-E7E3-2493-0837-36E716900142}"/>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14782B0D-5751-34CD-DB88-30F097D93BA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D58A1CD2-A372-8D85-09FD-FC896CAD1B55}"/>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1CB22EFC-FBB8-F8FC-4FFF-06EF0503E10F}"/>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5976620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AA7B243-3C8D-6668-7F8F-DB372B985AF6}"/>
              </a:ext>
            </a:extLst>
          </p:cNvPr>
          <p:cNvSpPr>
            <a:spLocks noGrp="1"/>
          </p:cNvSpPr>
          <p:nvPr>
            <p:ph idx="1"/>
          </p:nvPr>
        </p:nvSpPr>
        <p:spPr/>
        <p:txBody>
          <a:bodyPr/>
          <a:lstStyle/>
          <a:p>
            <a:r>
              <a:rPr lang="en-US" altLang="ja-JP" dirty="0"/>
              <a:t>UTAS </a:t>
            </a:r>
            <a:r>
              <a:rPr lang="ja-JP" altLang="en-US"/>
              <a:t>で，科目が削除されたり，開講曜限が変更されたりしても，</a:t>
            </a:r>
            <a:r>
              <a:rPr lang="en-US" altLang="ja-JP" dirty="0"/>
              <a:t>ITC-LMS </a:t>
            </a:r>
            <a:r>
              <a:rPr lang="ja-JP" altLang="en-US"/>
              <a:t>上の古い情報を反映したコースは消えません</a:t>
            </a:r>
            <a:endParaRPr lang="en-US" altLang="ja-JP" dirty="0"/>
          </a:p>
          <a:p>
            <a:pPr lvl="1"/>
            <a:r>
              <a:rPr lang="ja-JP" altLang="en-US"/>
              <a:t>既に使われているコースを消すと，設定情報や登録コンテンツも同時に消えるためです</a:t>
            </a:r>
          </a:p>
        </p:txBody>
      </p:sp>
      <p:sp>
        <p:nvSpPr>
          <p:cNvPr id="4" name="日付プレースホルダー 3">
            <a:extLst>
              <a:ext uri="{FF2B5EF4-FFF2-40B4-BE49-F238E27FC236}">
                <a16:creationId xmlns:a16="http://schemas.microsoft.com/office/drawing/2014/main" id="{277BFE67-B658-8FC8-FCAF-63404B008A9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F0B799B8-C103-AF31-BF65-BC911D833B7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4A545AA-B117-D92F-9300-81D6D313C522}"/>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sp>
        <p:nvSpPr>
          <p:cNvPr id="7" name="正方形/長方形 6">
            <a:extLst>
              <a:ext uri="{FF2B5EF4-FFF2-40B4-BE49-F238E27FC236}">
                <a16:creationId xmlns:a16="http://schemas.microsoft.com/office/drawing/2014/main" id="{12206511-FDD8-0D59-41BD-74A846066308}"/>
              </a:ext>
            </a:extLst>
          </p:cNvPr>
          <p:cNvSpPr/>
          <p:nvPr/>
        </p:nvSpPr>
        <p:spPr>
          <a:xfrm>
            <a:off x="-7070" y="2419329"/>
            <a:ext cx="928539" cy="1015598"/>
          </a:xfrm>
          <a:prstGeom prst="rect">
            <a:avLst/>
          </a:prstGeom>
        </p:spPr>
        <p:txBody>
          <a:bodyPr wrap="square">
            <a:spAutoFit/>
          </a:bodyPr>
          <a:lstStyle/>
          <a:p>
            <a:r>
              <a:rPr lang="ja-JP" altLang="en-US" sz="6000"/>
              <a:t>🙇‍♂️</a:t>
            </a:r>
          </a:p>
        </p:txBody>
      </p:sp>
      <p:pic>
        <p:nvPicPr>
          <p:cNvPr id="8" name="図 7">
            <a:extLst>
              <a:ext uri="{FF2B5EF4-FFF2-40B4-BE49-F238E27FC236}">
                <a16:creationId xmlns:a16="http://schemas.microsoft.com/office/drawing/2014/main" id="{A3BC5940-F23E-C225-096E-766DEB012686}"/>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0F530FD1-C1E6-E6DB-D85B-A64491C491E2}"/>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DE5BE799-D907-1755-F81B-6D1C7142F34E}"/>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35AC1C57-CAA1-ED84-1F58-EC3F998EC7DD}"/>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FA76AE1B-870D-C66A-370A-46547224D0E8}"/>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2A731363-C554-6C9E-2108-8A49EBCA709C}"/>
              </a:ext>
            </a:extLst>
          </p:cNvPr>
          <p:cNvSpPr>
            <a:spLocks noGrp="1"/>
          </p:cNvSpPr>
          <p:nvPr>
            <p:ph type="title"/>
          </p:nvPr>
        </p:nvSpPr>
        <p:spPr/>
        <p:txBody>
          <a:bodyPr/>
          <a:lstStyle/>
          <a:p>
            <a:r>
              <a:rPr lang="en-US" altLang="ja-JP" dirty="0"/>
              <a:t>UTAS </a:t>
            </a:r>
            <a:r>
              <a:rPr lang="ja-JP" altLang="en-US"/>
              <a:t>の古い科目情報</a:t>
            </a:r>
            <a:endParaRPr kumimoji="1" lang="ja-JP" altLang="en-US"/>
          </a:p>
        </p:txBody>
      </p:sp>
    </p:spTree>
    <p:extLst>
      <p:ext uri="{BB962C8B-B14F-4D97-AF65-F5344CB8AC3E}">
        <p14:creationId xmlns:p14="http://schemas.microsoft.com/office/powerpoint/2010/main" val="641736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7ED8BE4-1CC6-FB36-A58D-F00015142CB3}"/>
              </a:ext>
            </a:extLst>
          </p:cNvPr>
          <p:cNvSpPr>
            <a:spLocks noGrp="1"/>
          </p:cNvSpPr>
          <p:nvPr>
            <p:ph idx="1"/>
          </p:nvPr>
        </p:nvSpPr>
        <p:spPr/>
        <p:txBody>
          <a:bodyPr/>
          <a:lstStyle/>
          <a:p>
            <a:r>
              <a:rPr lang="ja-JP" altLang="en-US"/>
              <a:t>複数のコースで同じ教材や課題を使う場合，コースをグルーピングしておくと，</a:t>
            </a:r>
            <a:r>
              <a:rPr lang="en-US" altLang="ja-JP" dirty="0"/>
              <a:t>1</a:t>
            </a:r>
            <a:r>
              <a:rPr lang="ja-JP" altLang="en-US"/>
              <a:t>回の操作で全コースに同じコンテンツを登録できます</a:t>
            </a:r>
            <a:endParaRPr lang="en-US" altLang="ja-JP" dirty="0"/>
          </a:p>
          <a:p>
            <a:pPr lvl="1"/>
            <a:r>
              <a:rPr lang="en-US" altLang="ja-JP" dirty="0"/>
              <a:t>UTAS</a:t>
            </a:r>
            <a:r>
              <a:rPr lang="ja-JP" altLang="en-US"/>
              <a:t>で複数看板科目として登録されていると，</a:t>
            </a:r>
            <a:r>
              <a:rPr lang="en-US" altLang="ja-JP" dirty="0"/>
              <a:t>ITC-LMS </a:t>
            </a:r>
            <a:r>
              <a:rPr lang="ja-JP" altLang="en-US"/>
              <a:t>で自動的にグルーピングが行われます</a:t>
            </a:r>
            <a:endParaRPr lang="en-US" altLang="ja-JP" dirty="0"/>
          </a:p>
          <a:p>
            <a:pPr lvl="1"/>
            <a:r>
              <a:rPr lang="ja-JP" altLang="en-US"/>
              <a:t>それ以外の場合，手動でグルーピングを行うこともできます</a:t>
            </a:r>
            <a:endParaRPr lang="en-US" altLang="ja-JP" dirty="0"/>
          </a:p>
          <a:p>
            <a:pPr lvl="1"/>
            <a:r>
              <a:rPr lang="ja-JP" altLang="en-US"/>
              <a:t>ただし，履修生の重複があったり，複数コースに既に教材，課題などが登録されていると，グルーピングはできません</a:t>
            </a:r>
            <a:r>
              <a:rPr lang="en-US" altLang="ja-JP" dirty="0"/>
              <a:t> </a:t>
            </a:r>
          </a:p>
        </p:txBody>
      </p:sp>
      <p:sp>
        <p:nvSpPr>
          <p:cNvPr id="4" name="日付プレースホルダー 3">
            <a:extLst>
              <a:ext uri="{FF2B5EF4-FFF2-40B4-BE49-F238E27FC236}">
                <a16:creationId xmlns:a16="http://schemas.microsoft.com/office/drawing/2014/main" id="{DD6CFA61-00A0-7452-D6AA-D6B8654637FD}"/>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D1BD4D17-97C7-A0C5-04EC-06DEF8C123E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A9B105D-363A-5461-1098-CC4E1DC98B9B}"/>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sp>
        <p:nvSpPr>
          <p:cNvPr id="7" name="正方形/長方形 6">
            <a:extLst>
              <a:ext uri="{FF2B5EF4-FFF2-40B4-BE49-F238E27FC236}">
                <a16:creationId xmlns:a16="http://schemas.microsoft.com/office/drawing/2014/main" id="{11B1A34F-67BC-482D-6E8C-9D9E45C6A750}"/>
              </a:ext>
            </a:extLst>
          </p:cNvPr>
          <p:cNvSpPr/>
          <p:nvPr/>
        </p:nvSpPr>
        <p:spPr>
          <a:xfrm>
            <a:off x="251520" y="4667847"/>
            <a:ext cx="928539" cy="1015598"/>
          </a:xfrm>
          <a:prstGeom prst="rect">
            <a:avLst/>
          </a:prstGeom>
        </p:spPr>
        <p:txBody>
          <a:bodyPr wrap="square">
            <a:spAutoFit/>
          </a:bodyPr>
          <a:lstStyle/>
          <a:p>
            <a:r>
              <a:rPr lang="ja-JP" altLang="en-US" sz="6000"/>
              <a:t>🙇‍♂️</a:t>
            </a:r>
          </a:p>
        </p:txBody>
      </p:sp>
      <p:pic>
        <p:nvPicPr>
          <p:cNvPr id="8" name="図 7">
            <a:extLst>
              <a:ext uri="{FF2B5EF4-FFF2-40B4-BE49-F238E27FC236}">
                <a16:creationId xmlns:a16="http://schemas.microsoft.com/office/drawing/2014/main" id="{F5C69881-CB37-1FA2-78F2-904A46A13542}"/>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D1170178-F8D5-02E9-5F24-F870C629961A}"/>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A7F76752-0F42-3B6F-F24A-83B77B32231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696BA6BD-FBC8-F0AC-DCDE-2C3EC69CBE85}"/>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EBE4FD6D-780D-9711-2F4C-C05D968ADD7F}"/>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テキスト ボックス 12">
            <a:extLst>
              <a:ext uri="{FF2B5EF4-FFF2-40B4-BE49-F238E27FC236}">
                <a16:creationId xmlns:a16="http://schemas.microsoft.com/office/drawing/2014/main" id="{BE79BC91-B8F3-8C67-51D7-CA68A32539B6}"/>
              </a:ext>
            </a:extLst>
          </p:cNvPr>
          <p:cNvSpPr txBox="1"/>
          <p:nvPr/>
        </p:nvSpPr>
        <p:spPr>
          <a:xfrm>
            <a:off x="6653048" y="-10510"/>
            <a:ext cx="184731" cy="369332"/>
          </a:xfrm>
          <a:prstGeom prst="rect">
            <a:avLst/>
          </a:prstGeom>
          <a:noFill/>
        </p:spPr>
        <p:txBody>
          <a:bodyPr wrap="none" rtlCol="0">
            <a:spAutoFit/>
          </a:bodyPr>
          <a:lstStyle/>
          <a:p>
            <a:endParaRPr kumimoji="1" lang="ja-JP" altLang="en-US"/>
          </a:p>
        </p:txBody>
      </p:sp>
      <p:sp>
        <p:nvSpPr>
          <p:cNvPr id="2" name="タイトル 1">
            <a:extLst>
              <a:ext uri="{FF2B5EF4-FFF2-40B4-BE49-F238E27FC236}">
                <a16:creationId xmlns:a16="http://schemas.microsoft.com/office/drawing/2014/main" id="{7C1C3FB5-BE15-9AA0-C0CF-DB11820BEB84}"/>
              </a:ext>
            </a:extLst>
          </p:cNvPr>
          <p:cNvSpPr>
            <a:spLocks noGrp="1"/>
          </p:cNvSpPr>
          <p:nvPr>
            <p:ph type="title"/>
          </p:nvPr>
        </p:nvSpPr>
        <p:spPr/>
        <p:txBody>
          <a:bodyPr/>
          <a:lstStyle/>
          <a:p>
            <a:r>
              <a:rPr lang="ja-JP" altLang="en-US"/>
              <a:t>コースのグルーピング</a:t>
            </a:r>
            <a:endParaRPr kumimoji="1" lang="ja-JP" altLang="en-US"/>
          </a:p>
        </p:txBody>
      </p:sp>
    </p:spTree>
    <p:extLst>
      <p:ext uri="{BB962C8B-B14F-4D97-AF65-F5344CB8AC3E}">
        <p14:creationId xmlns:p14="http://schemas.microsoft.com/office/powerpoint/2010/main" val="25404130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45C60C-1CF1-0308-C5D7-15B305C1A89A}"/>
              </a:ext>
            </a:extLst>
          </p:cNvPr>
          <p:cNvSpPr>
            <a:spLocks noGrp="1"/>
          </p:cNvSpPr>
          <p:nvPr>
            <p:ph type="title"/>
          </p:nvPr>
        </p:nvSpPr>
        <p:spPr/>
        <p:txBody>
          <a:bodyPr/>
          <a:lstStyle/>
          <a:p>
            <a:r>
              <a:rPr lang="ja-JP" altLang="en-US"/>
              <a:t>テストの自動採点</a:t>
            </a:r>
            <a:endParaRPr kumimoji="1" lang="ja-JP" altLang="en-US"/>
          </a:p>
        </p:txBody>
      </p:sp>
      <p:sp>
        <p:nvSpPr>
          <p:cNvPr id="3" name="コンテンツ プレースホルダー 2">
            <a:extLst>
              <a:ext uri="{FF2B5EF4-FFF2-40B4-BE49-F238E27FC236}">
                <a16:creationId xmlns:a16="http://schemas.microsoft.com/office/drawing/2014/main" id="{4BB903C2-CE1A-3610-B7A0-78C6A429E7B5}"/>
              </a:ext>
            </a:extLst>
          </p:cNvPr>
          <p:cNvSpPr>
            <a:spLocks noGrp="1"/>
          </p:cNvSpPr>
          <p:nvPr>
            <p:ph idx="1"/>
          </p:nvPr>
        </p:nvSpPr>
        <p:spPr/>
        <p:txBody>
          <a:bodyPr/>
          <a:lstStyle/>
          <a:p>
            <a:r>
              <a:rPr lang="ja-JP" altLang="en-US"/>
              <a:t>選択式・穴埋め式のテストは自動採点可能です</a:t>
            </a:r>
            <a:endParaRPr lang="en-US" altLang="ja-JP" dirty="0"/>
          </a:p>
          <a:p>
            <a:pPr lvl="1"/>
            <a:r>
              <a:rPr lang="ja-JP" altLang="en-US"/>
              <a:t>ただし，正解は一つしか指定できません</a:t>
            </a:r>
            <a:endParaRPr lang="en-US" altLang="ja-JP" dirty="0"/>
          </a:p>
          <a:p>
            <a:pPr lvl="1"/>
            <a:r>
              <a:rPr lang="ja-JP" altLang="en-US"/>
              <a:t>穴埋め式の自動採点では，解答の先頭と末尾の空白文字を無視します</a:t>
            </a:r>
            <a:endParaRPr lang="en-US" altLang="ja-JP" dirty="0"/>
          </a:p>
          <a:p>
            <a:pPr lvl="1"/>
            <a:r>
              <a:rPr lang="ja-JP" altLang="en-US"/>
              <a:t>手動での訂正は，画面上でも，ファイルのアップロードでも可能です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DB562CC5-34DB-4C2A-9478-2C93D0322F9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08FA4452-82CD-878C-7AD9-FA4D9CD09C2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B0D4281-5D16-6EFF-AA96-282B197F2EA7}"/>
              </a:ext>
            </a:extLst>
          </p:cNvPr>
          <p:cNvSpPr>
            <a:spLocks noGrp="1"/>
          </p:cNvSpPr>
          <p:nvPr>
            <p:ph type="sldNum" sz="quarter" idx="12"/>
          </p:nvPr>
        </p:nvSpPr>
        <p:spPr/>
        <p:txBody>
          <a:bodyPr/>
          <a:lstStyle/>
          <a:p>
            <a:fld id="{EDF77D8D-9987-453A-9A05-EB91CA595C68}" type="slidenum">
              <a:rPr kumimoji="1" lang="ja-JP" altLang="en-US" smtClean="0"/>
              <a:pPr/>
              <a:t>47</a:t>
            </a:fld>
            <a:endParaRPr kumimoji="1" lang="ja-JP" altLang="en-US"/>
          </a:p>
        </p:txBody>
      </p:sp>
      <p:pic>
        <p:nvPicPr>
          <p:cNvPr id="7" name="図 6">
            <a:extLst>
              <a:ext uri="{FF2B5EF4-FFF2-40B4-BE49-F238E27FC236}">
                <a16:creationId xmlns:a16="http://schemas.microsoft.com/office/drawing/2014/main" id="{7362FDDB-66A4-A0BF-98CC-0A5AD87A3131}"/>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5C8FCFC4-06F7-E735-95B6-AB11E87430DD}"/>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C979AB58-9E01-C05D-D79F-28E5F3CAFCC7}"/>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B49F2494-5DAA-D109-F123-1FAFFF240360}"/>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01E24AC9-C363-94A8-F9E6-62FDED129571}"/>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2" name="図 11" descr="グラフィカル ユーザー インターフェイス, テキスト, アプリケーション&#10;&#10;自動的に生成された説明">
            <a:extLst>
              <a:ext uri="{FF2B5EF4-FFF2-40B4-BE49-F238E27FC236}">
                <a16:creationId xmlns:a16="http://schemas.microsoft.com/office/drawing/2014/main" id="{D8B5391C-B395-DD08-14B2-68AA716E96D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02430" y="3741439"/>
            <a:ext cx="4701540" cy="2575560"/>
          </a:xfrm>
          <a:prstGeom prst="rect">
            <a:avLst/>
          </a:prstGeom>
        </p:spPr>
      </p:pic>
      <p:sp>
        <p:nvSpPr>
          <p:cNvPr id="13" name="正方形/長方形 12">
            <a:extLst>
              <a:ext uri="{FF2B5EF4-FFF2-40B4-BE49-F238E27FC236}">
                <a16:creationId xmlns:a16="http://schemas.microsoft.com/office/drawing/2014/main" id="{000AA1FC-6393-E0CA-2803-361EED51EEF9}"/>
              </a:ext>
            </a:extLst>
          </p:cNvPr>
          <p:cNvSpPr/>
          <p:nvPr/>
        </p:nvSpPr>
        <p:spPr>
          <a:xfrm>
            <a:off x="4202430" y="5297254"/>
            <a:ext cx="4701540" cy="3058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37661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0E85E-423A-1BBC-158A-25718BED3335}"/>
              </a:ext>
            </a:extLst>
          </p:cNvPr>
          <p:cNvSpPr>
            <a:spLocks noGrp="1"/>
          </p:cNvSpPr>
          <p:nvPr>
            <p:ph type="title"/>
          </p:nvPr>
        </p:nvSpPr>
        <p:spPr/>
        <p:txBody>
          <a:bodyPr/>
          <a:lstStyle/>
          <a:p>
            <a:r>
              <a:rPr lang="ja-JP" altLang="en-US"/>
              <a:t>おわりに</a:t>
            </a:r>
            <a:endParaRPr kumimoji="1" lang="ja-JP" altLang="en-US"/>
          </a:p>
        </p:txBody>
      </p:sp>
      <p:sp>
        <p:nvSpPr>
          <p:cNvPr id="3" name="コンテンツ プレースホルダー 2">
            <a:extLst>
              <a:ext uri="{FF2B5EF4-FFF2-40B4-BE49-F238E27FC236}">
                <a16:creationId xmlns:a16="http://schemas.microsoft.com/office/drawing/2014/main" id="{8DC7F93B-9D78-6355-398E-E3BC56BC9195}"/>
              </a:ext>
            </a:extLst>
          </p:cNvPr>
          <p:cNvSpPr>
            <a:spLocks noGrp="1"/>
          </p:cNvSpPr>
          <p:nvPr>
            <p:ph idx="1"/>
          </p:nvPr>
        </p:nvSpPr>
        <p:spPr/>
        <p:txBody>
          <a:bodyPr/>
          <a:lstStyle/>
          <a:p>
            <a:r>
              <a:rPr lang="en-US" altLang="ja-JP" dirty="0"/>
              <a:t>2020</a:t>
            </a:r>
            <a:r>
              <a:rPr lang="ja-JP" altLang="en-US"/>
              <a:t>年度の授業の完全オンライン化により，ここで紹介したシステムが多用されるようになりました</a:t>
            </a:r>
            <a:endParaRPr lang="en-US" altLang="ja-JP" dirty="0"/>
          </a:p>
          <a:p>
            <a:r>
              <a:rPr lang="en-US" altLang="ja-JP" dirty="0"/>
              <a:t>2022</a:t>
            </a:r>
            <a:r>
              <a:rPr lang="ja-JP" altLang="en-US"/>
              <a:t>年度は対面の比率が増えていますが，たとえば，以下のような利用方法は今後も意義があると思われます</a:t>
            </a:r>
            <a:endParaRPr lang="en-US" altLang="ja-JP" dirty="0"/>
          </a:p>
          <a:p>
            <a:pPr lvl="1"/>
            <a:r>
              <a:rPr lang="ja-JP" altLang="en-US"/>
              <a:t>予習・復習用のオンデマンドビデオ教材を</a:t>
            </a:r>
            <a:r>
              <a:rPr lang="en-US" altLang="ja-JP" dirty="0"/>
              <a:t> Zoom </a:t>
            </a:r>
            <a:r>
              <a:rPr lang="ja-JP" altLang="en-US"/>
              <a:t>で作成する</a:t>
            </a:r>
            <a:endParaRPr lang="en-US" altLang="ja-JP" dirty="0"/>
          </a:p>
          <a:p>
            <a:pPr lvl="1"/>
            <a:r>
              <a:rPr lang="ja-JP" altLang="en-US"/>
              <a:t>教材配布や課題提出を</a:t>
            </a:r>
            <a:r>
              <a:rPr lang="en-US" altLang="ja-JP" dirty="0"/>
              <a:t> ITC-LMS </a:t>
            </a:r>
            <a:r>
              <a:rPr lang="ja-JP" altLang="en-US"/>
              <a:t>で行う</a:t>
            </a:r>
            <a:endParaRPr lang="en-US" altLang="ja-JP" dirty="0"/>
          </a:p>
          <a:p>
            <a:pPr lvl="1"/>
            <a:r>
              <a:rPr lang="ja-JP" altLang="en-US"/>
              <a:t>授業時間中に小テストを</a:t>
            </a:r>
            <a:r>
              <a:rPr lang="en-US" altLang="ja-JP" dirty="0"/>
              <a:t> ITC-LMS </a:t>
            </a:r>
            <a:r>
              <a:rPr lang="ja-JP" altLang="en-US"/>
              <a:t>で行う</a:t>
            </a:r>
          </a:p>
        </p:txBody>
      </p:sp>
      <p:sp>
        <p:nvSpPr>
          <p:cNvPr id="4" name="日付プレースホルダー 3">
            <a:extLst>
              <a:ext uri="{FF2B5EF4-FFF2-40B4-BE49-F238E27FC236}">
                <a16:creationId xmlns:a16="http://schemas.microsoft.com/office/drawing/2014/main" id="{5CC2B4BC-7D8C-66BE-C735-87E706E570FE}"/>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8A3F0C7F-EBB7-63F8-5C71-BE34762D203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F207543-8AFC-D242-1D4B-EA31FAB1979F}"/>
              </a:ext>
            </a:extLst>
          </p:cNvPr>
          <p:cNvSpPr>
            <a:spLocks noGrp="1"/>
          </p:cNvSpPr>
          <p:nvPr>
            <p:ph type="sldNum" sz="quarter" idx="12"/>
          </p:nvPr>
        </p:nvSpPr>
        <p:spPr/>
        <p:txBody>
          <a:bodyPr/>
          <a:lstStyle/>
          <a:p>
            <a:fld id="{EDF77D8D-9987-453A-9A05-EB91CA595C68}" type="slidenum">
              <a:rPr kumimoji="1" lang="ja-JP" altLang="en-US" smtClean="0"/>
              <a:pPr/>
              <a:t>48</a:t>
            </a:fld>
            <a:endParaRPr kumimoji="1" lang="ja-JP" altLang="en-US"/>
          </a:p>
        </p:txBody>
      </p:sp>
      <p:pic>
        <p:nvPicPr>
          <p:cNvPr id="7" name="図 6">
            <a:extLst>
              <a:ext uri="{FF2B5EF4-FFF2-40B4-BE49-F238E27FC236}">
                <a16:creationId xmlns:a16="http://schemas.microsoft.com/office/drawing/2014/main" id="{A0495A19-B249-5681-1345-13454ABBE9CC}"/>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D04F297F-E6FF-D8DF-C8A0-E80B60D7B23D}"/>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FCF0CD2A-7E4F-478B-A8D9-4E568409C619}"/>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CCBB30D0-CD53-644D-8885-9B5A434900F2}"/>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5463F3DA-1E49-C5BA-DDE8-602181BE4127}"/>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558892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7C5754-AB9A-E7D6-3466-BD83EA74BCCF}"/>
              </a:ext>
            </a:extLst>
          </p:cNvPr>
          <p:cNvSpPr>
            <a:spLocks noGrp="1"/>
          </p:cNvSpPr>
          <p:nvPr>
            <p:ph type="title"/>
          </p:nvPr>
        </p:nvSpPr>
        <p:spPr/>
        <p:txBody>
          <a:bodyPr/>
          <a:lstStyle/>
          <a:p>
            <a:r>
              <a:rPr lang="ja-JP" altLang="en-US"/>
              <a:t>サポート窓口</a:t>
            </a:r>
            <a:endParaRPr kumimoji="1" lang="ja-JP" altLang="en-US"/>
          </a:p>
        </p:txBody>
      </p:sp>
      <p:sp>
        <p:nvSpPr>
          <p:cNvPr id="3" name="コンテンツ プレースホルダー 2">
            <a:extLst>
              <a:ext uri="{FF2B5EF4-FFF2-40B4-BE49-F238E27FC236}">
                <a16:creationId xmlns:a16="http://schemas.microsoft.com/office/drawing/2014/main" id="{1D9633BF-6C06-6F30-FE95-0244F80628C7}"/>
              </a:ext>
            </a:extLst>
          </p:cNvPr>
          <p:cNvSpPr>
            <a:spLocks noGrp="1"/>
          </p:cNvSpPr>
          <p:nvPr>
            <p:ph idx="1"/>
          </p:nvPr>
        </p:nvSpPr>
        <p:spPr/>
        <p:txBody>
          <a:bodyPr/>
          <a:lstStyle/>
          <a:p>
            <a:r>
              <a:rPr lang="ja-JP" altLang="en-US"/>
              <a:t>サポート窓口には次のオプションがあります</a:t>
            </a:r>
            <a:endParaRPr lang="en-US" altLang="ja-JP" dirty="0"/>
          </a:p>
          <a:p>
            <a:pPr lvl="1"/>
            <a:r>
              <a:rPr lang="ja-JP" altLang="en-US"/>
              <a:t>チャット（ボット</a:t>
            </a:r>
            <a:r>
              <a:rPr lang="en-US" altLang="ja-JP" dirty="0"/>
              <a:t> or </a:t>
            </a:r>
            <a:r>
              <a:rPr lang="ja-JP" altLang="en-US"/>
              <a:t>人間のオペレータ）</a:t>
            </a:r>
            <a:endParaRPr lang="en-US" altLang="ja-JP" dirty="0"/>
          </a:p>
          <a:p>
            <a:pPr lvl="1"/>
            <a:r>
              <a:rPr lang="en-US" altLang="ja-JP" dirty="0"/>
              <a:t>Zoom </a:t>
            </a:r>
            <a:r>
              <a:rPr lang="ja-JP" altLang="en-US"/>
              <a:t>での相談</a:t>
            </a:r>
            <a:endParaRPr lang="en-US" altLang="ja-JP" dirty="0"/>
          </a:p>
          <a:p>
            <a:pPr lvl="1"/>
            <a:r>
              <a:rPr lang="en-US" altLang="ja-JP" dirty="0"/>
              <a:t>Google </a:t>
            </a:r>
            <a:r>
              <a:rPr lang="ja-JP" altLang="en-US"/>
              <a:t>フォームでの問い合わせ</a:t>
            </a:r>
          </a:p>
          <a:p>
            <a:endParaRPr kumimoji="1" lang="ja-JP" altLang="en-US"/>
          </a:p>
        </p:txBody>
      </p:sp>
      <p:sp>
        <p:nvSpPr>
          <p:cNvPr id="4" name="日付プレースホルダー 3">
            <a:extLst>
              <a:ext uri="{FF2B5EF4-FFF2-40B4-BE49-F238E27FC236}">
                <a16:creationId xmlns:a16="http://schemas.microsoft.com/office/drawing/2014/main" id="{677CAB1C-6DDA-7F4A-28B5-78C993EA7AA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8EBCB849-0180-84C4-5E68-0A9C70CC4A1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6376614-E983-1E45-B943-0A4823AB510E}"/>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7" name="図 6">
            <a:extLst>
              <a:ext uri="{FF2B5EF4-FFF2-40B4-BE49-F238E27FC236}">
                <a16:creationId xmlns:a16="http://schemas.microsoft.com/office/drawing/2014/main" id="{633903F7-860A-88CB-3B7D-E267B12760F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444208" y="2996952"/>
            <a:ext cx="2044700" cy="2692400"/>
          </a:xfrm>
          <a:prstGeom prst="rect">
            <a:avLst/>
          </a:prstGeom>
        </p:spPr>
      </p:pic>
      <p:pic>
        <p:nvPicPr>
          <p:cNvPr id="8" name="図 7">
            <a:extLst>
              <a:ext uri="{FF2B5EF4-FFF2-40B4-BE49-F238E27FC236}">
                <a16:creationId xmlns:a16="http://schemas.microsoft.com/office/drawing/2014/main" id="{1B643582-9199-C063-9986-CB00AEAE1B7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39752" y="3284652"/>
            <a:ext cx="3230880" cy="3129280"/>
          </a:xfrm>
          <a:prstGeom prst="rect">
            <a:avLst/>
          </a:prstGeom>
        </p:spPr>
      </p:pic>
    </p:spTree>
    <p:extLst>
      <p:ext uri="{BB962C8B-B14F-4D97-AF65-F5344CB8AC3E}">
        <p14:creationId xmlns:p14="http://schemas.microsoft.com/office/powerpoint/2010/main" val="108708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C8B71E-4D8C-20B3-9141-83CCEB0CEC63}"/>
              </a:ext>
            </a:extLst>
          </p:cNvPr>
          <p:cNvSpPr>
            <a:spLocks noGrp="1"/>
          </p:cNvSpPr>
          <p:nvPr>
            <p:ph type="title"/>
          </p:nvPr>
        </p:nvSpPr>
        <p:spPr/>
        <p:txBody>
          <a:bodyPr/>
          <a:lstStyle/>
          <a:p>
            <a:r>
              <a:rPr lang="ja-JP" altLang="en-US"/>
              <a:t>授業関連の主な情報システム</a:t>
            </a:r>
            <a:endParaRPr kumimoji="1" lang="ja-JP" altLang="en-US"/>
          </a:p>
        </p:txBody>
      </p:sp>
      <p:sp>
        <p:nvSpPr>
          <p:cNvPr id="3" name="コンテンツ プレースホルダー 2">
            <a:extLst>
              <a:ext uri="{FF2B5EF4-FFF2-40B4-BE49-F238E27FC236}">
                <a16:creationId xmlns:a16="http://schemas.microsoft.com/office/drawing/2014/main" id="{2FE1FD56-B4B2-44BB-43B2-4BFADC555BED}"/>
              </a:ext>
            </a:extLst>
          </p:cNvPr>
          <p:cNvSpPr>
            <a:spLocks noGrp="1"/>
          </p:cNvSpPr>
          <p:nvPr>
            <p:ph idx="1"/>
          </p:nvPr>
        </p:nvSpPr>
        <p:spPr/>
        <p:txBody>
          <a:bodyPr/>
          <a:lstStyle/>
          <a:p>
            <a:r>
              <a:rPr lang="en-US" altLang="ja-JP" dirty="0"/>
              <a:t>Google </a:t>
            </a:r>
            <a:r>
              <a:rPr lang="ja-JP" altLang="en-US"/>
              <a:t>以外は</a:t>
            </a:r>
            <a:r>
              <a:rPr lang="en-US" altLang="ja-JP" dirty="0"/>
              <a:t> </a:t>
            </a:r>
            <a:r>
              <a:rPr lang="en-US" altLang="ja-JP" u="sng" dirty="0" err="1">
                <a:solidFill>
                  <a:srgbClr val="00B050"/>
                </a:solidFill>
              </a:rPr>
              <a:t>UTokyo</a:t>
            </a:r>
            <a:r>
              <a:rPr lang="en-US" altLang="ja-JP" u="sng" dirty="0">
                <a:solidFill>
                  <a:srgbClr val="00B050"/>
                </a:solidFill>
              </a:rPr>
              <a:t> Account </a:t>
            </a:r>
            <a:r>
              <a:rPr lang="ja-JP" altLang="en-US" u="sng">
                <a:solidFill>
                  <a:srgbClr val="00B050"/>
                </a:solidFill>
              </a:rPr>
              <a:t>だけで使えます</a:t>
            </a:r>
            <a:endParaRPr lang="en-US" altLang="ja-JP" u="sng" dirty="0">
              <a:solidFill>
                <a:srgbClr val="00B050"/>
              </a:solidFill>
            </a:endParaRPr>
          </a:p>
        </p:txBody>
      </p:sp>
      <p:sp>
        <p:nvSpPr>
          <p:cNvPr id="4" name="日付プレースホルダー 3">
            <a:extLst>
              <a:ext uri="{FF2B5EF4-FFF2-40B4-BE49-F238E27FC236}">
                <a16:creationId xmlns:a16="http://schemas.microsoft.com/office/drawing/2014/main" id="{C2797D83-8065-BE2E-9CB2-00F8A1DF8D10}"/>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59C28273-876A-18F9-0A47-0960997AF45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CD361CA-F39B-0B6D-E9CE-6D0648281AD7}"/>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sp>
        <p:nvSpPr>
          <p:cNvPr id="7" name="正方形/長方形 6">
            <a:extLst>
              <a:ext uri="{FF2B5EF4-FFF2-40B4-BE49-F238E27FC236}">
                <a16:creationId xmlns:a16="http://schemas.microsoft.com/office/drawing/2014/main" id="{69A56571-FEA7-BD07-3E05-DA461BD3958F}"/>
              </a:ext>
            </a:extLst>
          </p:cNvPr>
          <p:cNvSpPr/>
          <p:nvPr/>
        </p:nvSpPr>
        <p:spPr>
          <a:xfrm>
            <a:off x="4269006" y="-9793"/>
            <a:ext cx="4874994" cy="7024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a:t>図に</a:t>
            </a:r>
            <a:r>
              <a:rPr lang="en-US" altLang="ja-JP" sz="3200" dirty="0"/>
              <a:t> Slack </a:t>
            </a:r>
            <a:r>
              <a:rPr lang="ja-JP" altLang="en-US" sz="3200"/>
              <a:t>を加えるか？</a:t>
            </a:r>
            <a:endParaRPr kumimoji="1" lang="ja-JP" altLang="en-US" sz="3200"/>
          </a:p>
        </p:txBody>
      </p:sp>
      <p:grpSp>
        <p:nvGrpSpPr>
          <p:cNvPr id="8" name="グループ化 39">
            <a:extLst>
              <a:ext uri="{FF2B5EF4-FFF2-40B4-BE49-F238E27FC236}">
                <a16:creationId xmlns:a16="http://schemas.microsoft.com/office/drawing/2014/main" id="{399F0C84-79E6-B9BE-DB27-A77A6654FB7B}"/>
              </a:ext>
            </a:extLst>
          </p:cNvPr>
          <p:cNvGrpSpPr/>
          <p:nvPr/>
        </p:nvGrpSpPr>
        <p:grpSpPr>
          <a:xfrm>
            <a:off x="1173765" y="4104083"/>
            <a:ext cx="7286315" cy="2133229"/>
            <a:chOff x="179512" y="3599999"/>
            <a:chExt cx="8856984" cy="3141369"/>
          </a:xfrm>
        </p:grpSpPr>
        <p:sp>
          <p:nvSpPr>
            <p:cNvPr id="9" name="正方形/長方形 4">
              <a:extLst>
                <a:ext uri="{FF2B5EF4-FFF2-40B4-BE49-F238E27FC236}">
                  <a16:creationId xmlns:a16="http://schemas.microsoft.com/office/drawing/2014/main" id="{82F9EB38-CBF9-9D32-2944-60563CEB21C7}"/>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0" name="正方形/長方形 5">
              <a:extLst>
                <a:ext uri="{FF2B5EF4-FFF2-40B4-BE49-F238E27FC236}">
                  <a16:creationId xmlns:a16="http://schemas.microsoft.com/office/drawing/2014/main" id="{9B82C45D-73C4-DF3B-52B0-D02C43531CF5}"/>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正方形/長方形 6">
              <a:extLst>
                <a:ext uri="{FF2B5EF4-FFF2-40B4-BE49-F238E27FC236}">
                  <a16:creationId xmlns:a16="http://schemas.microsoft.com/office/drawing/2014/main" id="{879D6DB4-1EB8-6EEC-298B-D9874A829168}"/>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2" name="矢印: 上 11">
              <a:extLst>
                <a:ext uri="{FF2B5EF4-FFF2-40B4-BE49-F238E27FC236}">
                  <a16:creationId xmlns:a16="http://schemas.microsoft.com/office/drawing/2014/main" id="{E42CD35E-2151-42DE-F5AF-07C91C754739}"/>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2">
              <a:extLst>
                <a:ext uri="{FF2B5EF4-FFF2-40B4-BE49-F238E27FC236}">
                  <a16:creationId xmlns:a16="http://schemas.microsoft.com/office/drawing/2014/main" id="{55F3C62F-E99C-B266-0D80-1F9E43DD4EF0}"/>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3">
              <a:extLst>
                <a:ext uri="{FF2B5EF4-FFF2-40B4-BE49-F238E27FC236}">
                  <a16:creationId xmlns:a16="http://schemas.microsoft.com/office/drawing/2014/main" id="{A39FD089-151A-AB82-B2A0-0E3DDA3BC23F}"/>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4">
              <a:extLst>
                <a:ext uri="{FF2B5EF4-FFF2-40B4-BE49-F238E27FC236}">
                  <a16:creationId xmlns:a16="http://schemas.microsoft.com/office/drawing/2014/main" id="{9A6637AA-E1FC-4ECF-669F-00852D78EA63}"/>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矢印: 上 15">
              <a:extLst>
                <a:ext uri="{FF2B5EF4-FFF2-40B4-BE49-F238E27FC236}">
                  <a16:creationId xmlns:a16="http://schemas.microsoft.com/office/drawing/2014/main" id="{A1CBFDE5-4054-23D0-61C3-7CAAC975818F}"/>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9">
              <a:extLst>
                <a:ext uri="{FF2B5EF4-FFF2-40B4-BE49-F238E27FC236}">
                  <a16:creationId xmlns:a16="http://schemas.microsoft.com/office/drawing/2014/main" id="{7D5EC20F-A5C8-8BD8-B2A7-65E51B35D2CE}"/>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正方形/長方形 7">
              <a:extLst>
                <a:ext uri="{FF2B5EF4-FFF2-40B4-BE49-F238E27FC236}">
                  <a16:creationId xmlns:a16="http://schemas.microsoft.com/office/drawing/2014/main" id="{B52C9DAB-B70F-5AF6-DC61-A7EAEE8E0ED6}"/>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9" name="正方形/長方形 8">
              <a:extLst>
                <a:ext uri="{FF2B5EF4-FFF2-40B4-BE49-F238E27FC236}">
                  <a16:creationId xmlns:a16="http://schemas.microsoft.com/office/drawing/2014/main" id="{8E199B69-A765-3F92-18CE-5F78CBDEB602}"/>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20" name="矢印: 上 34">
              <a:extLst>
                <a:ext uri="{FF2B5EF4-FFF2-40B4-BE49-F238E27FC236}">
                  <a16:creationId xmlns:a16="http://schemas.microsoft.com/office/drawing/2014/main" id="{530F1D22-CDA4-9C99-21B7-04013F19D336}"/>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1" name="正方形/長方形 36">
              <a:extLst>
                <a:ext uri="{FF2B5EF4-FFF2-40B4-BE49-F238E27FC236}">
                  <a16:creationId xmlns:a16="http://schemas.microsoft.com/office/drawing/2014/main" id="{8B840FB5-A374-297C-E186-5862FCD33430}"/>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2" name="四角形: 角を丸くする 26">
            <a:extLst>
              <a:ext uri="{FF2B5EF4-FFF2-40B4-BE49-F238E27FC236}">
                <a16:creationId xmlns:a16="http://schemas.microsoft.com/office/drawing/2014/main" id="{B9B4DF30-20D0-D97F-3A51-1DB7A63C9FF5}"/>
              </a:ext>
            </a:extLst>
          </p:cNvPr>
          <p:cNvSpPr/>
          <p:nvPr/>
        </p:nvSpPr>
        <p:spPr>
          <a:xfrm>
            <a:off x="5004048" y="4129052"/>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nvGrpSpPr>
          <p:cNvPr id="23" name="グループ化 22">
            <a:extLst>
              <a:ext uri="{FF2B5EF4-FFF2-40B4-BE49-F238E27FC236}">
                <a16:creationId xmlns:a16="http://schemas.microsoft.com/office/drawing/2014/main" id="{06CF81EE-0BDA-79AC-D883-7F517F38AECC}"/>
              </a:ext>
            </a:extLst>
          </p:cNvPr>
          <p:cNvGrpSpPr/>
          <p:nvPr/>
        </p:nvGrpSpPr>
        <p:grpSpPr>
          <a:xfrm>
            <a:off x="1192334" y="4149080"/>
            <a:ext cx="6893096" cy="1984439"/>
            <a:chOff x="1192334" y="4149080"/>
            <a:chExt cx="6893096" cy="1984439"/>
          </a:xfrm>
        </p:grpSpPr>
        <p:pic>
          <p:nvPicPr>
            <p:cNvPr id="24" name="図 23" descr="文字が書かれている&#10;&#10;低い精度で自動的に生成された説明">
              <a:extLst>
                <a:ext uri="{FF2B5EF4-FFF2-40B4-BE49-F238E27FC236}">
                  <a16:creationId xmlns:a16="http://schemas.microsoft.com/office/drawing/2014/main" id="{453A5DEB-C534-0CA1-6A65-D5BAF3CEE23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92334" y="4149080"/>
              <a:ext cx="633110" cy="194946"/>
            </a:xfrm>
            <a:prstGeom prst="rect">
              <a:avLst/>
            </a:prstGeom>
          </p:spPr>
        </p:pic>
        <p:pic>
          <p:nvPicPr>
            <p:cNvPr id="25" name="図 24" descr="文字が書かれている&#10;&#10;低い精度で自動的に生成された説明">
              <a:extLst>
                <a:ext uri="{FF2B5EF4-FFF2-40B4-BE49-F238E27FC236}">
                  <a16:creationId xmlns:a16="http://schemas.microsoft.com/office/drawing/2014/main" id="{39BB447A-B20E-D954-B318-4D32EEFC892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83768" y="4149080"/>
              <a:ext cx="633110" cy="194946"/>
            </a:xfrm>
            <a:prstGeom prst="rect">
              <a:avLst/>
            </a:prstGeom>
          </p:spPr>
        </p:pic>
        <p:pic>
          <p:nvPicPr>
            <p:cNvPr id="26" name="図 25" descr="文字が書かれている&#10;&#10;低い精度で自動的に生成された説明">
              <a:extLst>
                <a:ext uri="{FF2B5EF4-FFF2-40B4-BE49-F238E27FC236}">
                  <a16:creationId xmlns:a16="http://schemas.microsoft.com/office/drawing/2014/main" id="{904CB941-F1E9-BF85-A7F3-BFA42E77673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635896" y="4149080"/>
              <a:ext cx="633110" cy="194946"/>
            </a:xfrm>
            <a:prstGeom prst="rect">
              <a:avLst/>
            </a:prstGeom>
          </p:spPr>
        </p:pic>
        <p:pic>
          <p:nvPicPr>
            <p:cNvPr id="27" name="図 26" descr="文字が書かれている&#10;&#10;低い精度で自動的に生成された説明">
              <a:extLst>
                <a:ext uri="{FF2B5EF4-FFF2-40B4-BE49-F238E27FC236}">
                  <a16:creationId xmlns:a16="http://schemas.microsoft.com/office/drawing/2014/main" id="{58C2EEB2-E29E-1C76-6411-D7CEDA3755D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315154" y="4149080"/>
              <a:ext cx="633110" cy="194946"/>
            </a:xfrm>
            <a:prstGeom prst="rect">
              <a:avLst/>
            </a:prstGeom>
          </p:spPr>
        </p:pic>
        <p:pic>
          <p:nvPicPr>
            <p:cNvPr id="28" name="図 27" descr="文字が書かれている&#10;&#10;低い精度で自動的に生成された説明">
              <a:extLst>
                <a:ext uri="{FF2B5EF4-FFF2-40B4-BE49-F238E27FC236}">
                  <a16:creationId xmlns:a16="http://schemas.microsoft.com/office/drawing/2014/main" id="{E84DCD53-9688-C334-733B-CDA398D7DF8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452320" y="4149080"/>
              <a:ext cx="633110" cy="194946"/>
            </a:xfrm>
            <a:prstGeom prst="rect">
              <a:avLst/>
            </a:prstGeom>
          </p:spPr>
        </p:pic>
        <p:pic>
          <p:nvPicPr>
            <p:cNvPr id="29" name="図 28" descr="文字が書かれている&#10;&#10;低い精度で自動的に生成された説明">
              <a:extLst>
                <a:ext uri="{FF2B5EF4-FFF2-40B4-BE49-F238E27FC236}">
                  <a16:creationId xmlns:a16="http://schemas.microsoft.com/office/drawing/2014/main" id="{4E2B6BE2-861F-71CE-9F59-1AA85754B8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419872" y="5938573"/>
              <a:ext cx="633110" cy="194946"/>
            </a:xfrm>
            <a:prstGeom prst="rect">
              <a:avLst/>
            </a:prstGeom>
          </p:spPr>
        </p:pic>
      </p:grpSp>
      <p:sp>
        <p:nvSpPr>
          <p:cNvPr id="30" name="四角形: 角を丸くする 26">
            <a:extLst>
              <a:ext uri="{FF2B5EF4-FFF2-40B4-BE49-F238E27FC236}">
                <a16:creationId xmlns:a16="http://schemas.microsoft.com/office/drawing/2014/main" id="{F69D75B3-E604-9807-6E45-21A2A4DDBBEA}"/>
              </a:ext>
            </a:extLst>
          </p:cNvPr>
          <p:cNvSpPr/>
          <p:nvPr/>
        </p:nvSpPr>
        <p:spPr>
          <a:xfrm>
            <a:off x="5525667" y="5943515"/>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sp>
        <p:nvSpPr>
          <p:cNvPr id="31" name="正方形/長方形 30">
            <a:extLst>
              <a:ext uri="{FF2B5EF4-FFF2-40B4-BE49-F238E27FC236}">
                <a16:creationId xmlns:a16="http://schemas.microsoft.com/office/drawing/2014/main" id="{15DC498A-D82C-907D-EF42-9D600EB3F8E8}"/>
              </a:ext>
            </a:extLst>
          </p:cNvPr>
          <p:cNvSpPr/>
          <p:nvPr/>
        </p:nvSpPr>
        <p:spPr>
          <a:xfrm>
            <a:off x="1324710" y="2400167"/>
            <a:ext cx="6984424" cy="954107"/>
          </a:xfrm>
          <a:prstGeom prst="rect">
            <a:avLst/>
          </a:prstGeom>
          <a:ln w="38100"/>
        </p:spPr>
        <p:style>
          <a:lnRef idx="2">
            <a:schemeClr val="accent4"/>
          </a:lnRef>
          <a:fillRef idx="1">
            <a:schemeClr val="lt1"/>
          </a:fillRef>
          <a:effectRef idx="0">
            <a:schemeClr val="accent4"/>
          </a:effectRef>
          <a:fontRef idx="minor">
            <a:schemeClr val="dk1"/>
          </a:fontRef>
        </p:style>
        <p:txBody>
          <a:bodyPr wrap="square">
            <a:spAutoFit/>
          </a:bodyPr>
          <a:lstStyle/>
          <a:p>
            <a:r>
              <a:rPr lang="ja-JP" altLang="en-US" sz="2800"/>
              <a:t>認証の統一・連携</a:t>
            </a:r>
            <a:endParaRPr lang="en-US" altLang="ja-JP" sz="2800" dirty="0"/>
          </a:p>
          <a:p>
            <a:r>
              <a:rPr lang="ja-JP" altLang="en-US" sz="2800"/>
              <a:t>シングルサインオン</a:t>
            </a:r>
            <a:r>
              <a:rPr lang="en-US" altLang="ja-JP" sz="2800" dirty="0"/>
              <a:t> (Single Sign-On, </a:t>
            </a:r>
            <a:r>
              <a:rPr lang="en-US" altLang="ja-JP" sz="2800" dirty="0">
                <a:solidFill>
                  <a:srgbClr val="00B050"/>
                </a:solidFill>
              </a:rPr>
              <a:t>SSO</a:t>
            </a:r>
            <a:r>
              <a:rPr lang="en-US" altLang="ja-JP" sz="2800" dirty="0"/>
              <a:t>)</a:t>
            </a:r>
            <a:endParaRPr lang="ja-JP" altLang="en-US" sz="2800"/>
          </a:p>
        </p:txBody>
      </p:sp>
    </p:spTree>
    <p:extLst>
      <p:ext uri="{BB962C8B-B14F-4D97-AF65-F5344CB8AC3E}">
        <p14:creationId xmlns:p14="http://schemas.microsoft.com/office/powerpoint/2010/main" val="218633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4AD211-C961-9B3F-E686-B8F7E6B401A4}"/>
              </a:ext>
            </a:extLst>
          </p:cNvPr>
          <p:cNvSpPr>
            <a:spLocks noGrp="1"/>
          </p:cNvSpPr>
          <p:nvPr>
            <p:ph type="title"/>
          </p:nvPr>
        </p:nvSpPr>
        <p:spPr/>
        <p:txBody>
          <a:bodyPr/>
          <a:lstStyle/>
          <a:p>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8EDBFB6D-3D90-CD1D-F54C-7B64A4CC9CEF}"/>
              </a:ext>
            </a:extLst>
          </p:cNvPr>
          <p:cNvSpPr>
            <a:spLocks noGrp="1"/>
          </p:cNvSpPr>
          <p:nvPr>
            <p:ph idx="1"/>
          </p:nvPr>
        </p:nvSpPr>
        <p:spPr/>
        <p:txBody>
          <a:bodyPr/>
          <a:lstStyle/>
          <a:p>
            <a:pPr>
              <a:lnSpc>
                <a:spcPct val="90000"/>
              </a:lnSpc>
            </a:pPr>
            <a:r>
              <a:rPr lang="ja-JP" altLang="en-US" sz="2400"/>
              <a:t>システムを使おうとしてこの画面が出てきたら，</a:t>
            </a:r>
            <a:r>
              <a:rPr lang="en-US" altLang="ja-JP" sz="2400" dirty="0" err="1"/>
              <a:t>UTokyo</a:t>
            </a:r>
            <a:r>
              <a:rPr lang="en-US" altLang="ja-JP" sz="2400" dirty="0"/>
              <a:t> Account </a:t>
            </a:r>
            <a:r>
              <a:rPr lang="ja-JP" altLang="en-US" sz="2400"/>
              <a:t>でサインインできます</a:t>
            </a:r>
            <a:endParaRPr lang="en-US" altLang="ja-JP" sz="2400" dirty="0"/>
          </a:p>
          <a:p>
            <a:pPr>
              <a:lnSpc>
                <a:spcPct val="90000"/>
              </a:lnSpc>
            </a:pPr>
            <a:r>
              <a:rPr lang="ja-JP" altLang="en-US" sz="2400">
                <a:solidFill>
                  <a:srgbClr val="00B050"/>
                </a:solidFill>
              </a:rPr>
              <a:t>通称「安田講堂」</a:t>
            </a:r>
            <a:endParaRPr lang="en-US" altLang="ja-JP" sz="2400" dirty="0">
              <a:solidFill>
                <a:srgbClr val="00B050"/>
              </a:solidFill>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画面</a:t>
            </a:r>
            <a:endParaRPr lang="en-US" altLang="ja-JP" sz="2000" dirty="0">
              <a:solidFill>
                <a:srgbClr val="00B050"/>
              </a:solidFill>
              <a:sym typeface="Symbol" panose="05050102010706020507" pitchFamily="18" charset="2"/>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に飛ばされる</a:t>
            </a:r>
            <a:endParaRPr lang="en-US" altLang="ja-JP" sz="2000" dirty="0">
              <a:solidFill>
                <a:srgbClr val="00B050"/>
              </a:solidFill>
            </a:endParaRPr>
          </a:p>
          <a:p>
            <a:pPr lvl="1">
              <a:lnSpc>
                <a:spcPct val="90000"/>
              </a:lnSpc>
            </a:pPr>
            <a:r>
              <a:rPr lang="ja-JP" altLang="en-US" sz="1600"/>
              <a:t>スマホ用画面だと安田講堂は出ませんが</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62F026CF-718C-10DA-249E-C38AE7D20C3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3DE4B969-384A-7F23-DD88-6EC38D22988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7D189CA-B808-8429-C1D9-129FC2162859}"/>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pic>
        <p:nvPicPr>
          <p:cNvPr id="7" name="図 6">
            <a:extLst>
              <a:ext uri="{FF2B5EF4-FFF2-40B4-BE49-F238E27FC236}">
                <a16:creationId xmlns:a16="http://schemas.microsoft.com/office/drawing/2014/main" id="{963B7B3D-686F-C22F-AA01-5671952F9E5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16016" y="3589192"/>
            <a:ext cx="4282803" cy="2602051"/>
          </a:xfrm>
          <a:prstGeom prst="rect">
            <a:avLst/>
          </a:prstGeom>
        </p:spPr>
      </p:pic>
      <p:pic>
        <p:nvPicPr>
          <p:cNvPr id="8" name="図 7" descr="グラフィカル ユーザー インターフェイス, アプリケーション, Teams&#10;&#10;自動的に生成された説明">
            <a:extLst>
              <a:ext uri="{FF2B5EF4-FFF2-40B4-BE49-F238E27FC236}">
                <a16:creationId xmlns:a16="http://schemas.microsoft.com/office/drawing/2014/main" id="{2FD860B3-00E2-AB1A-1899-7231F450D5B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195736" y="3709976"/>
            <a:ext cx="1371600" cy="2593566"/>
          </a:xfrm>
          <a:prstGeom prst="rect">
            <a:avLst/>
          </a:prstGeom>
        </p:spPr>
      </p:pic>
      <p:pic>
        <p:nvPicPr>
          <p:cNvPr id="9" name="図 8">
            <a:extLst>
              <a:ext uri="{FF2B5EF4-FFF2-40B4-BE49-F238E27FC236}">
                <a16:creationId xmlns:a16="http://schemas.microsoft.com/office/drawing/2014/main" id="{F0BA178C-DA51-8D65-10BE-0ACA42E44FD2}"/>
              </a:ext>
            </a:extLst>
          </p:cNvPr>
          <p:cNvPicPr>
            <a:picLocks noChangeAspect="1"/>
          </p:cNvPicPr>
          <p:nvPr/>
        </p:nvPicPr>
        <p:blipFill>
          <a:blip r:embed="rId4"/>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D3E40CDE-1DD0-A1F6-8B61-EA0219E3BC48}"/>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65162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B0B087-3C84-2C22-919B-35AC4FA72EEB}"/>
              </a:ext>
            </a:extLst>
          </p:cNvPr>
          <p:cNvSpPr>
            <a:spLocks noGrp="1"/>
          </p:cNvSpPr>
          <p:nvPr>
            <p:ph type="title"/>
          </p:nvPr>
        </p:nvSpPr>
        <p:spPr/>
        <p:txBody>
          <a:bodyPr/>
          <a:lstStyle/>
          <a:p>
            <a:r>
              <a:rPr lang="ja-JP" altLang="en-US"/>
              <a:t>初期設定</a:t>
            </a:r>
            <a:endParaRPr kumimoji="1" lang="ja-JP" altLang="en-US"/>
          </a:p>
        </p:txBody>
      </p:sp>
      <p:sp>
        <p:nvSpPr>
          <p:cNvPr id="3" name="コンテンツ プレースホルダー 2">
            <a:extLst>
              <a:ext uri="{FF2B5EF4-FFF2-40B4-BE49-F238E27FC236}">
                <a16:creationId xmlns:a16="http://schemas.microsoft.com/office/drawing/2014/main" id="{66D3A961-C450-CA0C-79BE-50B6C985C68D}"/>
              </a:ext>
            </a:extLst>
          </p:cNvPr>
          <p:cNvSpPr>
            <a:spLocks noGrp="1"/>
          </p:cNvSpPr>
          <p:nvPr>
            <p:ph idx="1"/>
          </p:nvPr>
        </p:nvSpPr>
        <p:spPr/>
        <p:txBody>
          <a:bodyPr/>
          <a:lstStyle/>
          <a:p>
            <a:r>
              <a:rPr lang="ja-JP" altLang="en-US"/>
              <a:t>新任の方は，初期パスワードの変更が必要です</a:t>
            </a:r>
            <a:endParaRPr lang="en-US" altLang="ja-JP" dirty="0"/>
          </a:p>
          <a:p>
            <a:r>
              <a:rPr lang="ja-JP" altLang="en-US"/>
              <a:t>多要素認証の設定を推奨します</a:t>
            </a:r>
            <a:endParaRPr lang="en-US" altLang="ja-JP" dirty="0"/>
          </a:p>
          <a:p>
            <a:pPr lvl="1"/>
            <a:r>
              <a:rPr lang="ja-JP" altLang="en-US" u="sng">
                <a:solidFill>
                  <a:srgbClr val="00B050"/>
                </a:solidFill>
              </a:rPr>
              <a:t>詳しくは第</a:t>
            </a:r>
            <a:r>
              <a:rPr lang="en-US" altLang="ja-JP" u="sng" dirty="0">
                <a:solidFill>
                  <a:srgbClr val="00B050"/>
                </a:solidFill>
              </a:rPr>
              <a:t>2</a:t>
            </a:r>
            <a:r>
              <a:rPr lang="ja-JP" altLang="en-US" u="sng">
                <a:solidFill>
                  <a:srgbClr val="00B050"/>
                </a:solidFill>
              </a:rPr>
              <a:t>部で</a:t>
            </a:r>
            <a:endParaRPr lang="en-US" altLang="ja-JP" u="sng" dirty="0">
              <a:solidFill>
                <a:srgbClr val="00B050"/>
              </a:solidFill>
            </a:endParaRPr>
          </a:p>
        </p:txBody>
      </p:sp>
      <p:sp>
        <p:nvSpPr>
          <p:cNvPr id="4" name="日付プレースホルダー 3">
            <a:extLst>
              <a:ext uri="{FF2B5EF4-FFF2-40B4-BE49-F238E27FC236}">
                <a16:creationId xmlns:a16="http://schemas.microsoft.com/office/drawing/2014/main" id="{6D8EEDFD-D746-324D-F2C7-D717ABE04A53}"/>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79B128A1-32D9-B1DC-905C-062F82018E9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A30CE2E-BF3B-C6B1-6D59-BF91466AAC62}"/>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pic>
        <p:nvPicPr>
          <p:cNvPr id="7" name="図 6">
            <a:extLst>
              <a:ext uri="{FF2B5EF4-FFF2-40B4-BE49-F238E27FC236}">
                <a16:creationId xmlns:a16="http://schemas.microsoft.com/office/drawing/2014/main" id="{EFCA95E3-4988-E77C-11E7-E00C0DA1ABAB}"/>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19300EAC-0BCE-FDEF-51CE-D15BE06C1371}"/>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9" name="コンテンツ プレースホルダー 9">
            <a:extLst>
              <a:ext uri="{FF2B5EF4-FFF2-40B4-BE49-F238E27FC236}">
                <a16:creationId xmlns:a16="http://schemas.microsoft.com/office/drawing/2014/main" id="{CDA74B99-0FD7-DF07-8852-ABF88DDA341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041183" y="2477729"/>
            <a:ext cx="5034227" cy="4321220"/>
          </a:xfrm>
          <a:prstGeom prst="rect">
            <a:avLst/>
          </a:prstGeom>
        </p:spPr>
      </p:pic>
      <p:sp>
        <p:nvSpPr>
          <p:cNvPr id="10" name="正方形/長方形 9">
            <a:extLst>
              <a:ext uri="{FF2B5EF4-FFF2-40B4-BE49-F238E27FC236}">
                <a16:creationId xmlns:a16="http://schemas.microsoft.com/office/drawing/2014/main" id="{93DE8AC5-F8AE-0F23-731F-7FD17CAC405B}"/>
              </a:ext>
            </a:extLst>
          </p:cNvPr>
          <p:cNvSpPr/>
          <p:nvPr/>
        </p:nvSpPr>
        <p:spPr>
          <a:xfrm>
            <a:off x="4355976" y="5373216"/>
            <a:ext cx="1984157" cy="5194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E9948298-8ECD-A55F-FB46-A14B93957A56}"/>
              </a:ext>
            </a:extLst>
          </p:cNvPr>
          <p:cNvSpPr/>
          <p:nvPr/>
        </p:nvSpPr>
        <p:spPr>
          <a:xfrm>
            <a:off x="789446" y="3471322"/>
            <a:ext cx="1764297" cy="504056"/>
          </a:xfrm>
          <a:prstGeom prst="wedgeRoundRectCallout">
            <a:avLst>
              <a:gd name="adj1" fmla="val 151000"/>
              <a:gd name="adj2" fmla="val 3833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ここを参照</a:t>
            </a:r>
            <a:endParaRPr lang="en-US" altLang="ja-JP" sz="2000" dirty="0"/>
          </a:p>
        </p:txBody>
      </p:sp>
      <p:sp>
        <p:nvSpPr>
          <p:cNvPr id="12" name="正方形/長方形 11">
            <a:extLst>
              <a:ext uri="{FF2B5EF4-FFF2-40B4-BE49-F238E27FC236}">
                <a16:creationId xmlns:a16="http://schemas.microsoft.com/office/drawing/2014/main" id="{8DFF575C-2067-FFCC-4906-36CAB980DAFB}"/>
              </a:ext>
            </a:extLst>
          </p:cNvPr>
          <p:cNvSpPr/>
          <p:nvPr/>
        </p:nvSpPr>
        <p:spPr>
          <a:xfrm>
            <a:off x="3348670" y="3491716"/>
            <a:ext cx="567037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ja-JP" altLang="en-US"/>
              <a:t>https://utelecon.adm.u-tokyo.ac.jp/faculty_members/</a:t>
            </a:r>
          </a:p>
        </p:txBody>
      </p:sp>
    </p:spTree>
    <p:extLst>
      <p:ext uri="{BB962C8B-B14F-4D97-AF65-F5344CB8AC3E}">
        <p14:creationId xmlns:p14="http://schemas.microsoft.com/office/powerpoint/2010/main" val="950267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A14FDD-0DDD-C0B8-8112-AE1E09BCC9D2}"/>
              </a:ext>
            </a:extLst>
          </p:cNvPr>
          <p:cNvSpPr>
            <a:spLocks noGrp="1"/>
          </p:cNvSpPr>
          <p:nvPr>
            <p:ph type="title"/>
          </p:nvPr>
        </p:nvSpPr>
        <p:spPr/>
        <p:txBody>
          <a:bodyPr/>
          <a:lstStyle/>
          <a:p>
            <a:r>
              <a:rPr lang="ja-JP" altLang="en-US"/>
              <a:t>ユーザ名について</a:t>
            </a:r>
            <a:endParaRPr kumimoji="1" lang="ja-JP" altLang="en-US"/>
          </a:p>
        </p:txBody>
      </p:sp>
      <p:sp>
        <p:nvSpPr>
          <p:cNvPr id="3" name="コンテンツ プレースホルダー 2">
            <a:extLst>
              <a:ext uri="{FF2B5EF4-FFF2-40B4-BE49-F238E27FC236}">
                <a16:creationId xmlns:a16="http://schemas.microsoft.com/office/drawing/2014/main" id="{65AB96A6-E9E0-C434-17EC-8054AD7784A7}"/>
              </a:ext>
            </a:extLst>
          </p:cNvPr>
          <p:cNvSpPr>
            <a:spLocks noGrp="1"/>
          </p:cNvSpPr>
          <p:nvPr>
            <p:ph idx="1"/>
          </p:nvPr>
        </p:nvSpPr>
        <p:spPr/>
        <p:txBody>
          <a:bodyPr/>
          <a:lstStyle/>
          <a:p>
            <a:r>
              <a:rPr lang="ja-JP" altLang="en-US"/>
              <a:t>ユーザ名</a:t>
            </a:r>
            <a:r>
              <a:rPr lang="en-US" altLang="ja-JP" dirty="0"/>
              <a:t>(ID)</a:t>
            </a:r>
            <a:r>
              <a:rPr lang="ja-JP" altLang="en-US"/>
              <a:t>は，</a:t>
            </a:r>
            <a:r>
              <a:rPr lang="ja-JP" altLang="en-US" u="sng">
                <a:solidFill>
                  <a:srgbClr val="00B050"/>
                </a:solidFill>
              </a:rPr>
              <a:t>数字</a:t>
            </a:r>
            <a:r>
              <a:rPr lang="en-US" altLang="ja-JP" u="sng" dirty="0">
                <a:solidFill>
                  <a:srgbClr val="00B050"/>
                </a:solidFill>
              </a:rPr>
              <a:t>10</a:t>
            </a:r>
            <a:r>
              <a:rPr lang="ja-JP" altLang="en-US" u="sng">
                <a:solidFill>
                  <a:srgbClr val="00B050"/>
                </a:solidFill>
              </a:rPr>
              <a:t>桁</a:t>
            </a:r>
            <a:r>
              <a:rPr lang="ja-JP" altLang="en-US"/>
              <a:t>です</a:t>
            </a:r>
            <a:endParaRPr lang="en-US" altLang="ja-JP" dirty="0"/>
          </a:p>
          <a:p>
            <a:pPr lvl="1"/>
            <a:r>
              <a:rPr lang="en-US" altLang="ja-JP" dirty="0"/>
              <a:t>e.g. 1234567890</a:t>
            </a:r>
          </a:p>
          <a:p>
            <a:pPr lvl="1"/>
            <a:r>
              <a:rPr lang="ja-JP" altLang="en-US"/>
              <a:t>職員証をお持ちの場合，右下の下</a:t>
            </a:r>
            <a:r>
              <a:rPr lang="en-US" altLang="ja-JP" dirty="0"/>
              <a:t>10</a:t>
            </a:r>
            <a:r>
              <a:rPr lang="ja-JP" altLang="en-US"/>
              <a:t>桁です</a:t>
            </a:r>
            <a:endParaRPr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413734DC-45F8-8140-5546-D5D6E3451B8A}"/>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1502FFB5-E058-A9DF-3B22-2A9D546AD20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C8D197A-3153-4A26-E162-03D1E1A04A1F}"/>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7" name="図 6" descr="スクリーンショットの画面&#10;&#10;自動的に生成された説明">
            <a:extLst>
              <a:ext uri="{FF2B5EF4-FFF2-40B4-BE49-F238E27FC236}">
                <a16:creationId xmlns:a16="http://schemas.microsoft.com/office/drawing/2014/main" id="{8A716EF5-D6D4-7A95-E814-D3507C80623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3400" y="3212976"/>
            <a:ext cx="4216400" cy="2616200"/>
          </a:xfrm>
          <a:prstGeom prst="rect">
            <a:avLst/>
          </a:prstGeom>
        </p:spPr>
      </p:pic>
      <p:sp>
        <p:nvSpPr>
          <p:cNvPr id="8" name="正方形/長方形 7">
            <a:extLst>
              <a:ext uri="{FF2B5EF4-FFF2-40B4-BE49-F238E27FC236}">
                <a16:creationId xmlns:a16="http://schemas.microsoft.com/office/drawing/2014/main" id="{0B641FDD-CE9B-7401-F70E-5AC20CC8F135}"/>
              </a:ext>
            </a:extLst>
          </p:cNvPr>
          <p:cNvSpPr/>
          <p:nvPr/>
        </p:nvSpPr>
        <p:spPr>
          <a:xfrm>
            <a:off x="5131091" y="5517232"/>
            <a:ext cx="756000" cy="2561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913C2651-4263-7902-29B5-8786B04F04A8}"/>
              </a:ext>
            </a:extLst>
          </p:cNvPr>
          <p:cNvSpPr/>
          <p:nvPr/>
        </p:nvSpPr>
        <p:spPr>
          <a:xfrm>
            <a:off x="6895187" y="3573016"/>
            <a:ext cx="1421229" cy="504056"/>
          </a:xfrm>
          <a:prstGeom prst="wedgeRoundRectCallout">
            <a:avLst>
              <a:gd name="adj1" fmla="val -122124"/>
              <a:gd name="adj2" fmla="val 3439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この部分</a:t>
            </a:r>
            <a:endParaRPr lang="en-US" altLang="ja-JP" sz="2000" dirty="0"/>
          </a:p>
        </p:txBody>
      </p:sp>
      <p:pic>
        <p:nvPicPr>
          <p:cNvPr id="10" name="図 9">
            <a:extLst>
              <a:ext uri="{FF2B5EF4-FFF2-40B4-BE49-F238E27FC236}">
                <a16:creationId xmlns:a16="http://schemas.microsoft.com/office/drawing/2014/main" id="{A4192129-70C7-BFF4-452B-260BDB2CC5D5}"/>
              </a:ext>
            </a:extLst>
          </p:cNvPr>
          <p:cNvPicPr>
            <a:picLocks noChangeAspect="1"/>
          </p:cNvPicPr>
          <p:nvPr/>
        </p:nvPicPr>
        <p:blipFill>
          <a:blip r:embed="rId3"/>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7BD29FDA-99D7-BCE9-F6A0-1FB157CE2C52}"/>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0244186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ユーザー定義 1">
      <a:dk1>
        <a:srgbClr val="000000"/>
      </a:dk1>
      <a:lt1>
        <a:srgbClr val="FFFFFF"/>
      </a:lt1>
      <a:dk2>
        <a:srgbClr val="445469"/>
      </a:dk2>
      <a:lt2>
        <a:srgbClr val="E7E6E6"/>
      </a:lt2>
      <a:accent1>
        <a:srgbClr val="F0A22E"/>
      </a:accent1>
      <a:accent2>
        <a:srgbClr val="ED7D30"/>
      </a:accent2>
      <a:accent3>
        <a:srgbClr val="A5A5A5"/>
      </a:accent3>
      <a:accent4>
        <a:srgbClr val="FFC000"/>
      </a:accent4>
      <a:accent5>
        <a:srgbClr val="5B9BD5"/>
      </a:accent5>
      <a:accent6>
        <a:srgbClr val="70AD47"/>
      </a:accent6>
      <a:hlink>
        <a:srgbClr val="0563C1"/>
      </a:hlink>
      <a:folHlink>
        <a:srgbClr val="954F71"/>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15555</TotalTime>
  <Words>2732</Words>
  <Application>Microsoft Macintosh PowerPoint</Application>
  <PresentationFormat>画面に合わせる (4:3)</PresentationFormat>
  <Paragraphs>429</Paragraphs>
  <Slides>48</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48</vt:i4>
      </vt:variant>
    </vt:vector>
  </HeadingPairs>
  <TitlesOfParts>
    <vt:vector size="53" baseType="lpstr">
      <vt:lpstr>Meiryo UI</vt:lpstr>
      <vt:lpstr>Calibri</vt:lpstr>
      <vt:lpstr>Cambria</vt:lpstr>
      <vt:lpstr>Wingdings</vt:lpstr>
      <vt:lpstr>雪藤</vt:lpstr>
      <vt:lpstr>授業における情報システム利用の基礎</vt:lpstr>
      <vt:lpstr>概要</vt:lpstr>
      <vt:lpstr>わからないことがあったら</vt:lpstr>
      <vt:lpstr>わからないことがあったら</vt:lpstr>
      <vt:lpstr>サポート窓口</vt:lpstr>
      <vt:lpstr>授業関連の主な情報システム</vt:lpstr>
      <vt:lpstr>UTokyo Account</vt:lpstr>
      <vt:lpstr>初期設定</vt:lpstr>
      <vt:lpstr>ユーザ名について</vt:lpstr>
      <vt:lpstr>ユーザ名について</vt:lpstr>
      <vt:lpstr>ユーザ名の罠</vt:lpstr>
      <vt:lpstr>非常勤講師の UTokyo Account</vt:lpstr>
      <vt:lpstr>UTAS</vt:lpstr>
      <vt:lpstr>UTAS</vt:lpstr>
      <vt:lpstr>UTAS</vt:lpstr>
      <vt:lpstr>Zoom</vt:lpstr>
      <vt:lpstr>サインイン</vt:lpstr>
      <vt:lpstr>ミーティングの設定</vt:lpstr>
      <vt:lpstr>ミーティングの設定 </vt:lpstr>
      <vt:lpstr>ミーティングの設定</vt:lpstr>
      <vt:lpstr>ミーティングの設定</vt:lpstr>
      <vt:lpstr>その他いろいろ</vt:lpstr>
      <vt:lpstr>ITC-LMS</vt:lpstr>
      <vt:lpstr>サインイン</vt:lpstr>
      <vt:lpstr>出講表</vt:lpstr>
      <vt:lpstr>オンライン授業情報</vt:lpstr>
      <vt:lpstr>オンライン授業情報</vt:lpstr>
      <vt:lpstr>ITC-LMS の機能</vt:lpstr>
      <vt:lpstr>講義資料などの登録</vt:lpstr>
      <vt:lpstr>学生からの要望</vt:lpstr>
      <vt:lpstr>未履修での聴講</vt:lpstr>
      <vt:lpstr>未履修での聴講</vt:lpstr>
      <vt:lpstr>未履修での聴講</vt:lpstr>
      <vt:lpstr>未履修での聴講</vt:lpstr>
      <vt:lpstr>コース設定画面</vt:lpstr>
      <vt:lpstr>学生からの連絡</vt:lpstr>
      <vt:lpstr>学生からの連絡</vt:lpstr>
      <vt:lpstr>学生からの連絡</vt:lpstr>
      <vt:lpstr>利用方法の統一</vt:lpstr>
      <vt:lpstr>利用方法の統一</vt:lpstr>
      <vt:lpstr>課題やテストの出題</vt:lpstr>
      <vt:lpstr>課題やテストの出題</vt:lpstr>
      <vt:lpstr>その他の注意事項</vt:lpstr>
      <vt:lpstr>更新の遅延</vt:lpstr>
      <vt:lpstr>UTAS の古い科目情報</vt:lpstr>
      <vt:lpstr>コースのグルーピング</vt:lpstr>
      <vt:lpstr>テストの自動採点</vt:lpstr>
      <vt:lpstr>おわりに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授業のオンライン化を念頭に置いた</dc:title>
  <dc:creator>tau</dc:creator>
  <cp:lastModifiedBy>柴山　悦哉</cp:lastModifiedBy>
  <cp:revision>1250</cp:revision>
  <cp:lastPrinted>2022-03-12T07:41:18Z</cp:lastPrinted>
  <dcterms:created xsi:type="dcterms:W3CDTF">2020-03-09T13:20:48Z</dcterms:created>
  <dcterms:modified xsi:type="dcterms:W3CDTF">2022-09-06T12:24:03Z</dcterms:modified>
</cp:coreProperties>
</file>